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Override PartName="/ppt/notesSlides/notesSlide27.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25.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Default Extension="png" ContentType="image/png"/>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Override PartName="/ppt/notesSlides/notesSlide28.xml" ContentType="application/vnd.openxmlformats-officedocument.presentationml.notesSlide+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2"/>
  </p:notesMasterIdLst>
  <p:sldIdLst>
    <p:sldId id="257" r:id="rId2"/>
    <p:sldId id="283" r:id="rId3"/>
    <p:sldId id="258" r:id="rId4"/>
    <p:sldId id="260" r:id="rId5"/>
    <p:sldId id="261" r:id="rId6"/>
    <p:sldId id="262" r:id="rId7"/>
    <p:sldId id="263" r:id="rId8"/>
    <p:sldId id="264" r:id="rId9"/>
    <p:sldId id="265" r:id="rId10"/>
    <p:sldId id="266" r:id="rId11"/>
    <p:sldId id="273" r:id="rId12"/>
    <p:sldId id="259" r:id="rId13"/>
    <p:sldId id="267" r:id="rId14"/>
    <p:sldId id="274" r:id="rId15"/>
    <p:sldId id="276" r:id="rId16"/>
    <p:sldId id="277" r:id="rId17"/>
    <p:sldId id="278" r:id="rId18"/>
    <p:sldId id="268" r:id="rId19"/>
    <p:sldId id="280" r:id="rId20"/>
    <p:sldId id="282" r:id="rId21"/>
    <p:sldId id="269" r:id="rId22"/>
    <p:sldId id="284" r:id="rId23"/>
    <p:sldId id="285" r:id="rId24"/>
    <p:sldId id="270" r:id="rId25"/>
    <p:sldId id="286" r:id="rId26"/>
    <p:sldId id="287" r:id="rId27"/>
    <p:sldId id="288" r:id="rId28"/>
    <p:sldId id="271" r:id="rId29"/>
    <p:sldId id="272" r:id="rId30"/>
    <p:sldId id="289" r:id="rId3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81711" autoAdjust="0"/>
  </p:normalViewPr>
  <p:slideViewPr>
    <p:cSldViewPr showGuides="1">
      <p:cViewPr>
        <p:scale>
          <a:sx n="68" d="100"/>
          <a:sy n="68" d="100"/>
        </p:scale>
        <p:origin x="-1344" y="-30"/>
      </p:cViewPr>
      <p:guideLst>
        <p:guide orient="horz" pos="2160"/>
        <p:guide pos="2880"/>
      </p:guideLst>
    </p:cSldViewPr>
  </p:slideViewPr>
  <p:notesTextViewPr>
    <p:cViewPr>
      <p:scale>
        <a:sx n="100" d="100"/>
        <a:sy n="100" d="100"/>
      </p:scale>
      <p:origin x="0" y="21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CA"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6E97A4ED-6353-451D-87BE-6011BCB2DFFA}" type="datetimeFigureOut">
              <a:rPr lang="en-US" smtClean="0"/>
              <a:pPr/>
              <a:t>3/29/2012</a:t>
            </a:fld>
            <a:endParaRPr lang="en-CA"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CA"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CA"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9B6A51D2-541A-4D5B-854F-D7BB0DBA4399}" type="slidenum">
              <a:rPr lang="en-CA" smtClean="0"/>
              <a:pPr/>
              <a:t>‹#›</a:t>
            </a:fld>
            <a:endParaRPr lang="en-CA" dirty="0"/>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Notes Placeholder 2"/>
          <p:cNvSpPr>
            <a:spLocks noGrp="1"/>
          </p:cNvSpPr>
          <p:nvPr>
            <p:ph type="body" idx="1"/>
          </p:nvPr>
        </p:nvSpPr>
        <p:spPr/>
        <p:txBody>
          <a:bodyPr>
            <a:normAutofit fontScale="25000" lnSpcReduction="20000"/>
          </a:bodyPr>
          <a:lstStyle/>
          <a:p>
            <a:r>
              <a:rPr lang="en-US" sz="1200" dirty="0" smtClean="0"/>
              <a:t>In</a:t>
            </a:r>
            <a:r>
              <a:rPr lang="en-US" sz="1200" baseline="0" dirty="0" smtClean="0"/>
              <a:t> this presentation, TP-CASTT is modeled using a poem called “Money Talks”</a:t>
            </a:r>
          </a:p>
          <a:p>
            <a:r>
              <a:rPr lang="en-US" sz="1200" baseline="0" dirty="0" smtClean="0"/>
              <a:t>In the PowerPoint, there is an overview of TP-CASST given first.  (HANDOUT AVAILABLE TO SUPPLEMENT </a:t>
            </a:r>
            <a:r>
              <a:rPr lang="en-US" sz="1200" baseline="0" dirty="0" err="1" smtClean="0"/>
              <a:t>ppt</a:t>
            </a:r>
            <a:r>
              <a:rPr lang="en-US" sz="1200" baseline="0" dirty="0" smtClean="0"/>
              <a:t>)</a:t>
            </a:r>
          </a:p>
          <a:p>
            <a:r>
              <a:rPr lang="en-US" sz="1200" baseline="0" dirty="0" smtClean="0"/>
              <a:t>Next the poem is shown (HANDOUT AVAILABLE TO SUPPLEMENT </a:t>
            </a:r>
            <a:r>
              <a:rPr lang="en-US" sz="1200" baseline="0" dirty="0" err="1" smtClean="0"/>
              <a:t>ppt</a:t>
            </a:r>
            <a:r>
              <a:rPr lang="en-US" sz="1200" baseline="0" dirty="0" smtClean="0"/>
              <a:t>)</a:t>
            </a:r>
          </a:p>
          <a:p>
            <a:r>
              <a:rPr lang="en-US" sz="1200" baseline="0" dirty="0" smtClean="0"/>
              <a:t>Then each stage of the analysis of the poem is shown.  </a:t>
            </a:r>
          </a:p>
          <a:p>
            <a:r>
              <a:rPr lang="en-US" sz="1200" baseline="0" dirty="0" smtClean="0"/>
              <a:t>For some slides, in the notes section, there is information which helps to uncover the thinking behind the analysis given.</a:t>
            </a:r>
          </a:p>
          <a:p>
            <a:r>
              <a:rPr lang="en-US" sz="1200" baseline="0" dirty="0" smtClean="0"/>
              <a:t>Also in the notes section for some slides, there are a list of Success Criteria/ Look </a:t>
            </a:r>
            <a:r>
              <a:rPr lang="en-US" sz="1200" baseline="0" dirty="0" err="1" smtClean="0"/>
              <a:t>Fors</a:t>
            </a:r>
            <a:r>
              <a:rPr lang="en-US" sz="1200" baseline="0" dirty="0" smtClean="0"/>
              <a:t> to help guide students when they are doing the assigned analysis.  (see also, HANDOUT of Success Criteria )</a:t>
            </a:r>
          </a:p>
          <a:p>
            <a:endParaRPr lang="en-US" sz="1200" dirty="0" smtClean="0"/>
          </a:p>
        </p:txBody>
      </p:sp>
      <p:sp>
        <p:nvSpPr>
          <p:cNvPr id="5" name="Slide Image Placeholder 4"/>
          <p:cNvSpPr>
            <a:spLocks noGrp="1" noRot="1" noChangeAspect="1"/>
          </p:cNvSpPr>
          <p:nvPr>
            <p:ph type="sldImg"/>
          </p:nvPr>
        </p:nvSpPr>
        <p:spPr/>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(Guideline)Theme statement consists</a:t>
            </a:r>
            <a:r>
              <a:rPr lang="en-US" baseline="0" dirty="0" smtClean="0"/>
              <a:t> of : writer’s name, title of poem, subject(s)/ topic(s), an opinion (what the poem suggests about the subject(s) topic(s), and a “so what” (suggestion about why this is important).</a:t>
            </a:r>
          </a:p>
          <a:p>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10</a:t>
            </a:fld>
            <a:endParaRPr lang="en-CA" dirty="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Provide</a:t>
            </a:r>
            <a:r>
              <a:rPr lang="en-US" baseline="0" dirty="0" smtClean="0"/>
              <a:t> students with Handout of “Money Talks” by </a:t>
            </a:r>
            <a:r>
              <a:rPr lang="en-US" baseline="0" dirty="0" err="1" smtClean="0"/>
              <a:t>Rhona</a:t>
            </a:r>
            <a:r>
              <a:rPr lang="en-US" baseline="0" dirty="0" smtClean="0"/>
              <a:t> </a:t>
            </a:r>
            <a:r>
              <a:rPr lang="en-US" baseline="0" dirty="0" err="1" smtClean="0"/>
              <a:t>McAdam</a:t>
            </a:r>
            <a:r>
              <a:rPr lang="en-US" baseline="0" dirty="0" smtClean="0"/>
              <a:t>.  </a:t>
            </a:r>
          </a:p>
          <a:p>
            <a:r>
              <a:rPr lang="en-US" u="sng" baseline="0" dirty="0" smtClean="0"/>
              <a:t>Option 1:</a:t>
            </a:r>
            <a:r>
              <a:rPr lang="en-US" baseline="0" dirty="0" smtClean="0"/>
              <a:t> Have students r</a:t>
            </a:r>
            <a:r>
              <a:rPr lang="en-US" dirty="0" smtClean="0"/>
              <a:t>ead through the whole</a:t>
            </a:r>
            <a:r>
              <a:rPr lang="en-US" baseline="0" dirty="0" smtClean="0"/>
              <a:t> poem at least two times before proceeding to the next slide.</a:t>
            </a:r>
          </a:p>
          <a:p>
            <a:r>
              <a:rPr lang="en-US" u="sng" baseline="0" dirty="0" smtClean="0"/>
              <a:t>Option 2:</a:t>
            </a:r>
            <a:r>
              <a:rPr lang="en-US" baseline="0" dirty="0" smtClean="0"/>
              <a:t> </a:t>
            </a:r>
            <a:r>
              <a:rPr lang="en-US" b="1" baseline="0" dirty="0" smtClean="0"/>
              <a:t>Do not </a:t>
            </a:r>
            <a:r>
              <a:rPr lang="en-US" baseline="0" dirty="0" smtClean="0"/>
              <a:t>have students read the poem; let them read the poem as the TP-CASTT analysis unfolds</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11</a:t>
            </a:fld>
            <a:endParaRPr lang="en-CA" dirty="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1" dirty="0" smtClean="0"/>
              <a:t>Look </a:t>
            </a:r>
            <a:r>
              <a:rPr lang="en-US" b="1" dirty="0" err="1" smtClean="0"/>
              <a:t>Fors</a:t>
            </a:r>
            <a:r>
              <a:rPr lang="en-US" b="1" dirty="0" smtClean="0"/>
              <a:t>:  </a:t>
            </a:r>
          </a:p>
          <a:p>
            <a:r>
              <a:rPr lang="en-US" dirty="0" smtClean="0"/>
              <a:t>In this stage, it is important to:</a:t>
            </a:r>
          </a:p>
          <a:p>
            <a:r>
              <a:rPr lang="en-US" baseline="0" dirty="0" smtClean="0"/>
              <a:t>√ consider all of the possible meanings of each word in the title</a:t>
            </a:r>
          </a:p>
          <a:p>
            <a:r>
              <a:rPr lang="en-US" baseline="0" dirty="0" smtClean="0"/>
              <a:t>√ not use the word being defined in the definition</a:t>
            </a:r>
          </a:p>
          <a:p>
            <a:r>
              <a:rPr lang="en-US" baseline="0" dirty="0" smtClean="0"/>
              <a:t>√ understand all of the words in definition (may be determined through conversation with student)</a:t>
            </a:r>
            <a:endParaRPr lang="en-US" dirty="0" smtClean="0"/>
          </a:p>
          <a:p>
            <a:r>
              <a:rPr lang="en-US" dirty="0" smtClean="0"/>
              <a:t>Note:</a:t>
            </a:r>
            <a:r>
              <a:rPr lang="en-US" baseline="0" dirty="0" smtClean="0"/>
              <a:t> using a good dictionary will help with understanding the whole poem; check diction of poem for words with multiple meanings</a:t>
            </a:r>
            <a:endParaRPr lang="en-US" dirty="0" smtClean="0"/>
          </a:p>
          <a:p>
            <a:r>
              <a:rPr lang="en-US" dirty="0" smtClean="0"/>
              <a:t>Sources used: </a:t>
            </a:r>
          </a:p>
          <a:p>
            <a:r>
              <a:rPr lang="en-US" dirty="0" smtClean="0"/>
              <a:t>http://oxforddictionaries.com</a:t>
            </a:r>
          </a:p>
          <a:p>
            <a:r>
              <a:rPr lang="en-CA" dirty="0" smtClean="0"/>
              <a:t>http://dictionary.reference.com/</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12</a:t>
            </a:fld>
            <a:endParaRPr lang="en-CA" dirty="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Note:</a:t>
            </a:r>
            <a:r>
              <a:rPr lang="en-US" baseline="0" dirty="0" smtClean="0"/>
              <a:t> the </a:t>
            </a:r>
            <a:r>
              <a:rPr lang="en-US" baseline="0" dirty="0" err="1" smtClean="0"/>
              <a:t>colour</a:t>
            </a:r>
            <a:r>
              <a:rPr lang="en-US" baseline="0" dirty="0" smtClean="0"/>
              <a:t> used on the header of the slide is consistent throughout the phase of  analysis</a:t>
            </a:r>
            <a:endParaRPr lang="en-US" dirty="0" smtClean="0"/>
          </a:p>
          <a:p>
            <a:r>
              <a:rPr lang="en-US" dirty="0" smtClean="0"/>
              <a:t>Paraphrase</a:t>
            </a:r>
            <a:r>
              <a:rPr lang="en-US" baseline="0" dirty="0" smtClean="0"/>
              <a:t> Look </a:t>
            </a:r>
            <a:r>
              <a:rPr lang="en-US" baseline="0" dirty="0" err="1" smtClean="0"/>
              <a:t>Fors</a:t>
            </a:r>
            <a:r>
              <a:rPr lang="en-US" baseline="0" dirty="0" smtClean="0"/>
              <a:t>:</a:t>
            </a:r>
            <a:endParaRPr lang="en-US" dirty="0" smtClean="0"/>
          </a:p>
          <a:p>
            <a:r>
              <a:rPr lang="en-US" dirty="0" smtClean="0"/>
              <a:t>√ </a:t>
            </a:r>
            <a:r>
              <a:rPr lang="en-US" baseline="0" dirty="0" smtClean="0"/>
              <a:t>Poem is chunked appropriately</a:t>
            </a:r>
          </a:p>
          <a:p>
            <a:r>
              <a:rPr lang="en-US" dirty="0" smtClean="0"/>
              <a:t>√ </a:t>
            </a:r>
            <a:r>
              <a:rPr lang="en-US" baseline="0" dirty="0" smtClean="0"/>
              <a:t>Pronoun references and modifiers  are correctly attributed (or matched to the antecedent/ reference)</a:t>
            </a:r>
          </a:p>
          <a:p>
            <a:r>
              <a:rPr lang="en-US" dirty="0" smtClean="0"/>
              <a:t>√ </a:t>
            </a:r>
            <a:r>
              <a:rPr lang="en-US" baseline="0" dirty="0" smtClean="0"/>
              <a:t>Paraphrase uses different words but which are consistent with the meaning in the text</a:t>
            </a:r>
            <a:endParaRPr lang="en-CA" dirty="0" smtClean="0"/>
          </a:p>
          <a:p>
            <a:r>
              <a:rPr lang="en-US" dirty="0" smtClean="0"/>
              <a:t>Chunking for “Money Talks” was done by stanza.</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13</a:t>
            </a:fld>
            <a:endParaRPr lang="en-CA" dirty="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14</a:t>
            </a:fld>
            <a:endParaRPr lang="en-CA" dirty="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15</a:t>
            </a:fld>
            <a:endParaRPr lang="en-CA" dirty="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16</a:t>
            </a:fld>
            <a:endParaRPr lang="en-CA" dirty="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17</a:t>
            </a:fld>
            <a:endParaRPr lang="en-CA" dirty="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Look </a:t>
            </a:r>
            <a:r>
              <a:rPr lang="en-US" dirty="0" err="1" smtClean="0"/>
              <a:t>Fors</a:t>
            </a:r>
            <a:r>
              <a:rPr lang="en-US" dirty="0" smtClean="0"/>
              <a:t>:</a:t>
            </a:r>
          </a:p>
          <a:p>
            <a:r>
              <a:rPr lang="en-US" dirty="0" smtClean="0"/>
              <a:t>√ </a:t>
            </a:r>
            <a:r>
              <a:rPr lang="en-US" baseline="0" dirty="0" smtClean="0"/>
              <a:t>most significant devices in the poem are identified</a:t>
            </a:r>
          </a:p>
          <a:p>
            <a:r>
              <a:rPr lang="en-US" dirty="0" smtClean="0"/>
              <a:t>√ </a:t>
            </a:r>
            <a:r>
              <a:rPr lang="en-US" baseline="0" dirty="0" smtClean="0"/>
              <a:t>examples of devices and their use are provided </a:t>
            </a:r>
          </a:p>
          <a:p>
            <a:r>
              <a:rPr lang="en-US" dirty="0" smtClean="0"/>
              <a:t>√ </a:t>
            </a:r>
            <a:r>
              <a:rPr lang="en-US" baseline="0" dirty="0" smtClean="0"/>
              <a:t>how the devices are used or work together is explained</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18</a:t>
            </a:fld>
            <a:endParaRPr lang="en-CA" dirty="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19</a:t>
            </a:fld>
            <a:endParaRPr lang="en-CA"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TP-CASTT is a mnemonic.</a:t>
            </a:r>
            <a:r>
              <a:rPr lang="en-US" baseline="0" dirty="0" smtClean="0"/>
              <a:t>  </a:t>
            </a:r>
            <a:r>
              <a:rPr lang="en-US" dirty="0" smtClean="0"/>
              <a:t>This slide outlines what each letter</a:t>
            </a:r>
            <a:r>
              <a:rPr lang="en-US" baseline="0" dirty="0" smtClean="0"/>
              <a:t> stands for.  Provide students with “Handout 1 – TP CASTT”</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2</a:t>
            </a:fld>
            <a:endParaRPr lang="en-CA" dirty="0"/>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Perspective here refers</a:t>
            </a:r>
            <a:r>
              <a:rPr lang="en-US" baseline="0" dirty="0" smtClean="0"/>
              <a:t> to </a:t>
            </a:r>
            <a:r>
              <a:rPr lang="en-CA" sz="1200" b="1" i="1" kern="1200" dirty="0" smtClean="0">
                <a:solidFill>
                  <a:schemeClr val="tx1"/>
                </a:solidFill>
                <a:latin typeface="+mn-lt"/>
                <a:ea typeface="+mn-ea"/>
                <a:cs typeface="+mn-cs"/>
              </a:rPr>
              <a:t>How the reader’s attention is directed and controlled by the voice that’s telling the</a:t>
            </a:r>
            <a:r>
              <a:rPr lang="en-CA" sz="1200" b="1" i="1" kern="1200" baseline="0" dirty="0" smtClean="0">
                <a:solidFill>
                  <a:schemeClr val="tx1"/>
                </a:solidFill>
                <a:latin typeface="+mn-lt"/>
                <a:ea typeface="+mn-ea"/>
                <a:cs typeface="+mn-cs"/>
              </a:rPr>
              <a:t> story</a:t>
            </a:r>
            <a:r>
              <a:rPr lang="en-CA" sz="1200" kern="1200" dirty="0" smtClean="0">
                <a:solidFill>
                  <a:schemeClr val="tx1"/>
                </a:solidFill>
                <a:latin typeface="+mn-lt"/>
                <a:ea typeface="+mn-ea"/>
                <a:cs typeface="+mn-cs"/>
              </a:rPr>
              <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It incorporates</a:t>
            </a:r>
            <a:r>
              <a:rPr lang="en-CA" sz="1200" kern="1200" baseline="0" dirty="0" smtClean="0">
                <a:solidFill>
                  <a:schemeClr val="tx1"/>
                </a:solidFill>
                <a:latin typeface="+mn-lt"/>
                <a:ea typeface="+mn-ea"/>
                <a:cs typeface="+mn-cs"/>
              </a:rPr>
              <a:t> Point of View:</a:t>
            </a:r>
            <a:r>
              <a:rPr lang="en-CA" sz="1200" kern="1200" dirty="0" smtClean="0">
                <a:solidFill>
                  <a:schemeClr val="tx1"/>
                </a:solidFill>
                <a:latin typeface="+mn-lt"/>
                <a:ea typeface="+mn-ea"/>
                <a:cs typeface="+mn-cs"/>
              </a:rPr>
              <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 First person – participant, observer, reporter</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 Second person – placing the reader in the main character’s position</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 Third – omniscient, limited omniscient (i.e. fly on the wall), reporter</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Some</a:t>
            </a:r>
            <a:r>
              <a:rPr lang="en-CA" sz="1200" kern="1200" baseline="0" dirty="0" smtClean="0">
                <a:solidFill>
                  <a:schemeClr val="tx1"/>
                </a:solidFill>
                <a:latin typeface="+mn-lt"/>
                <a:ea typeface="+mn-ea"/>
                <a:cs typeface="+mn-cs"/>
              </a:rPr>
              <a:t> additional questions that could be considered:</a:t>
            </a:r>
            <a:r>
              <a:rPr lang="en-CA" sz="1200" kern="1200" dirty="0" smtClean="0">
                <a:solidFill>
                  <a:schemeClr val="tx1"/>
                </a:solidFill>
                <a:latin typeface="+mn-lt"/>
                <a:ea typeface="+mn-ea"/>
                <a:cs typeface="+mn-cs"/>
              </a:rPr>
              <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-How reliable is this narrator?</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-How long ago did the events occur in relation to the telling of them?</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-Has the narrator/ perspective changed over the course of the story?</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-How distanced does the reader feel from the narrator and the action?</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-Does the voice change over the course of the story?</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-How does the narrative voice affect the other design elements?</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-What impact does the narrative voice have on the authors central idea?</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-What is the tone - speaker’s attitude toward what is being described - created by the narrator?</a:t>
            </a:r>
            <a:endParaRPr lang="en-CA" dirty="0" smtClean="0"/>
          </a:p>
          <a:p>
            <a:r>
              <a:rPr lang="en-US" dirty="0" smtClean="0"/>
              <a:t>Attitude Look </a:t>
            </a:r>
            <a:r>
              <a:rPr lang="en-US" dirty="0" err="1" smtClean="0"/>
              <a:t>Fors</a:t>
            </a:r>
            <a:r>
              <a:rPr lang="en-US" dirty="0" smtClean="0"/>
              <a:t>:</a:t>
            </a:r>
          </a:p>
          <a:p>
            <a:r>
              <a:rPr lang="en-US" dirty="0" smtClean="0"/>
              <a:t>√  Identified the significant</a:t>
            </a:r>
            <a:r>
              <a:rPr lang="en-US" baseline="0" dirty="0" smtClean="0"/>
              <a:t> attitudes and perspectives which are stated or implied in the poem</a:t>
            </a:r>
          </a:p>
          <a:p>
            <a:r>
              <a:rPr lang="en-US" dirty="0" smtClean="0"/>
              <a:t>√  </a:t>
            </a:r>
            <a:r>
              <a:rPr lang="en-US" baseline="0" dirty="0" smtClean="0"/>
              <a:t>Provide evidence of the attitudes</a:t>
            </a:r>
          </a:p>
          <a:p>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21</a:t>
            </a:fld>
            <a:endParaRPr lang="en-CA" dirty="0"/>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23</a:t>
            </a:fld>
            <a:endParaRPr lang="en-CA" dirty="0"/>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S</a:t>
            </a:r>
            <a:r>
              <a:rPr lang="en-US" baseline="0" dirty="0" smtClean="0"/>
              <a:t>hifts Look </a:t>
            </a:r>
            <a:r>
              <a:rPr lang="en-US" baseline="0" dirty="0" err="1" smtClean="0"/>
              <a:t>Fors</a:t>
            </a:r>
            <a:r>
              <a:rPr lang="en-US" baseline="0" dirty="0" smtClean="0"/>
              <a:t>:</a:t>
            </a:r>
          </a:p>
          <a:p>
            <a:r>
              <a:rPr lang="en-US" dirty="0" smtClean="0"/>
              <a:t>√ </a:t>
            </a:r>
            <a:r>
              <a:rPr lang="en-US" baseline="0" dirty="0" smtClean="0"/>
              <a:t> All of the shifts in the poem identified</a:t>
            </a:r>
          </a:p>
          <a:p>
            <a:r>
              <a:rPr lang="en-US" dirty="0" smtClean="0"/>
              <a:t>√  </a:t>
            </a:r>
            <a:r>
              <a:rPr lang="en-US" baseline="0" dirty="0" smtClean="0"/>
              <a:t>The type of shift is classified (structure, perspective, setting, etc.)</a:t>
            </a:r>
          </a:p>
          <a:p>
            <a:r>
              <a:rPr lang="en-US" dirty="0" smtClean="0"/>
              <a:t>√  </a:t>
            </a:r>
            <a:r>
              <a:rPr lang="en-US" baseline="0" dirty="0" smtClean="0"/>
              <a:t>How the shifts contribute to the poem is explained</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24</a:t>
            </a:fld>
            <a:endParaRPr lang="en-CA" dirty="0"/>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In “Money Talks” the money</a:t>
            </a:r>
            <a:r>
              <a:rPr lang="en-US" baseline="0" dirty="0" smtClean="0"/>
              <a:t> speak moves out and in and out and in… </a:t>
            </a:r>
          </a:p>
          <a:p>
            <a:r>
              <a:rPr lang="en-US" baseline="0" dirty="0" smtClean="0"/>
              <a:t>This is similar to the movement a person’s chest makes when they are breathing.  The movement is also further away at first and gets closer, and then moves far away (maybe even further than at the start).  If this is in imitation of breathing, it suggests an emotional rise and fall and rise again at the end (where the poem talks about what the future holds).</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25</a:t>
            </a:fld>
            <a:endParaRPr lang="en-CA" dirty="0"/>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26</a:t>
            </a:fld>
            <a:endParaRPr lang="en-CA" dirty="0"/>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Red border</a:t>
            </a:r>
            <a:r>
              <a:rPr lang="en-US" baseline="0" dirty="0" smtClean="0"/>
              <a:t> represents present time; green border represents the future.</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27</a:t>
            </a:fld>
            <a:endParaRPr lang="en-CA" dirty="0"/>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Title Look </a:t>
            </a:r>
            <a:r>
              <a:rPr lang="en-US" dirty="0" err="1" smtClean="0"/>
              <a:t>Fors</a:t>
            </a:r>
            <a:endParaRPr lang="en-US" dirty="0" smtClean="0"/>
          </a:p>
          <a:p>
            <a:r>
              <a:rPr lang="en-US" dirty="0" smtClean="0"/>
              <a:t>√ Accurately links</a:t>
            </a:r>
            <a:r>
              <a:rPr lang="en-US" baseline="0" dirty="0" smtClean="0"/>
              <a:t> title to the meaning conveyed in the poem</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28</a:t>
            </a:fld>
            <a:endParaRPr lang="en-CA" dirty="0"/>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This slide</a:t>
            </a:r>
            <a:r>
              <a:rPr lang="en-US" baseline="0" dirty="0" smtClean="0"/>
              <a:t> identifies each part of the theme statement</a:t>
            </a:r>
          </a:p>
        </p:txBody>
      </p:sp>
      <p:sp>
        <p:nvSpPr>
          <p:cNvPr id="4" name="Slide Number Placeholder 3"/>
          <p:cNvSpPr>
            <a:spLocks noGrp="1"/>
          </p:cNvSpPr>
          <p:nvPr>
            <p:ph type="sldNum" sz="quarter" idx="10"/>
          </p:nvPr>
        </p:nvSpPr>
        <p:spPr/>
        <p:txBody>
          <a:bodyPr/>
          <a:lstStyle/>
          <a:p>
            <a:fld id="{9B6A51D2-541A-4D5B-854F-D7BB0DBA4399}" type="slidenum">
              <a:rPr lang="en-CA" smtClean="0"/>
              <a:pPr/>
              <a:t>29</a:t>
            </a:fld>
            <a:endParaRPr lang="en-CA" dirty="0"/>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(Guideline)Theme statement consists</a:t>
            </a:r>
            <a:r>
              <a:rPr lang="en-US" baseline="0" dirty="0" smtClean="0"/>
              <a:t> of : writer’s name, title of poem, subject(s)/ topic(s), an opinion (what the poem suggests about the subject(s) topic(s), and a “so what” (suggestion about why this is important).</a:t>
            </a:r>
          </a:p>
          <a:p>
            <a:endParaRPr lang="en-US" dirty="0" smtClean="0"/>
          </a:p>
          <a:p>
            <a:r>
              <a:rPr lang="en-US" dirty="0" smtClean="0"/>
              <a:t>Theme</a:t>
            </a:r>
            <a:r>
              <a:rPr lang="en-US" baseline="0" dirty="0" smtClean="0"/>
              <a:t> Look </a:t>
            </a:r>
            <a:r>
              <a:rPr lang="en-US" baseline="0" dirty="0" err="1" smtClean="0"/>
              <a:t>Fors</a:t>
            </a:r>
            <a:r>
              <a:rPr lang="en-US" baseline="0" dirty="0" smtClean="0"/>
              <a:t>:</a:t>
            </a:r>
          </a:p>
          <a:p>
            <a:r>
              <a:rPr lang="en-US" baseline="0" dirty="0" smtClean="0"/>
              <a:t>Important subjects identified</a:t>
            </a:r>
          </a:p>
          <a:p>
            <a:r>
              <a:rPr lang="en-US" baseline="0" dirty="0" smtClean="0"/>
              <a:t>Theme statement includes the poet’s name and title</a:t>
            </a:r>
          </a:p>
          <a:p>
            <a:r>
              <a:rPr lang="en-US" baseline="0" dirty="0" smtClean="0"/>
              <a:t>Theme statement includes a “so what” (why is this important)</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30</a:t>
            </a:fld>
            <a:endParaRPr lang="en-CA"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Each</a:t>
            </a:r>
            <a:r>
              <a:rPr lang="en-US" baseline="0" dirty="0" smtClean="0"/>
              <a:t> student should have a copy of the handout to follow along through the presentation.</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3</a:t>
            </a:fld>
            <a:endParaRPr lang="en-CA" dirty="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First</a:t>
            </a:r>
            <a:r>
              <a:rPr lang="en-US" baseline="0" dirty="0" smtClean="0"/>
              <a:t> go through each letter to give an overview of what it stands for and the focus of the stage in the analysis.</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4</a:t>
            </a:fld>
            <a:endParaRPr lang="en-CA" dirty="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5</a:t>
            </a:fld>
            <a:endParaRPr lang="en-CA" dirty="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This is not an complete</a:t>
            </a:r>
            <a:r>
              <a:rPr lang="en-US" baseline="0" dirty="0" smtClean="0"/>
              <a:t> list.  Students may wish to have a copy of a glossary of terms or a dictionary to look up any of these words they do not know.  </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6</a:t>
            </a:fld>
            <a:endParaRPr lang="en-CA" dirty="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sz="1200" kern="1200" dirty="0" smtClean="0">
                <a:solidFill>
                  <a:schemeClr val="tx1"/>
                </a:solidFill>
                <a:latin typeface="+mn-lt"/>
                <a:ea typeface="+mn-ea"/>
                <a:cs typeface="+mn-cs"/>
              </a:rPr>
              <a:t>Perspective here refers to </a:t>
            </a:r>
            <a:r>
              <a:rPr lang="en-CA" sz="1200" b="1" i="1" kern="1200" dirty="0" smtClean="0">
                <a:solidFill>
                  <a:schemeClr val="tx1"/>
                </a:solidFill>
                <a:latin typeface="+mn-lt"/>
                <a:ea typeface="+mn-ea"/>
                <a:cs typeface="+mn-cs"/>
              </a:rPr>
              <a:t>How the reader’s attention is directed and controlled by the voice that’s telling the story</a:t>
            </a:r>
            <a:r>
              <a:rPr lang="en-CA" sz="1200" kern="1200" dirty="0" smtClean="0">
                <a:solidFill>
                  <a:schemeClr val="tx1"/>
                </a:solidFill>
                <a:latin typeface="+mn-lt"/>
                <a:ea typeface="+mn-ea"/>
                <a:cs typeface="+mn-cs"/>
              </a:rPr>
              <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It incorporates Point of View:</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 First person – participant, observer, reporter</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 Second person – placing the reader in the main character’s position</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 Third – omniscient, limited omniscient (i.e. fly on the wall), reporter</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Some additional questions that could be considered in relation to attitude are:</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-How reliable is this perspective?</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-How long ago did the events occur in relation to the telling of them?</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-Does  the narrator/ perspective or attitude change over the course of the poem?</a:t>
            </a:r>
            <a:br>
              <a:rPr lang="en-CA" sz="1200" kern="1200" dirty="0" smtClean="0">
                <a:solidFill>
                  <a:schemeClr val="tx1"/>
                </a:solidFill>
                <a:latin typeface="+mn-lt"/>
                <a:ea typeface="+mn-ea"/>
                <a:cs typeface="+mn-cs"/>
              </a:rPr>
            </a:br>
            <a:r>
              <a:rPr lang="en-CA" sz="1200" kern="1200" dirty="0" smtClean="0">
                <a:solidFill>
                  <a:schemeClr val="tx1"/>
                </a:solidFill>
                <a:latin typeface="+mn-lt"/>
                <a:ea typeface="+mn-ea"/>
                <a:cs typeface="+mn-cs"/>
              </a:rPr>
              <a:t>-How distanced does the reader feel from the perspectives/ attitudes presented.</a:t>
            </a:r>
          </a:p>
          <a:p>
            <a:r>
              <a:rPr lang="en-CA" sz="1200" kern="1200" dirty="0" smtClean="0">
                <a:solidFill>
                  <a:schemeClr val="tx1"/>
                </a:solidFill>
                <a:latin typeface="+mn-lt"/>
                <a:ea typeface="+mn-ea"/>
                <a:cs typeface="+mn-cs"/>
              </a:rPr>
              <a:t>-What is the tone - speaker’s attitude- toward what is being described ?</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7</a:t>
            </a:fld>
            <a:endParaRPr lang="en-CA" dirty="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Shifts</a:t>
            </a:r>
            <a:r>
              <a:rPr lang="en-US" baseline="0" dirty="0" smtClean="0"/>
              <a:t> are often indicated by visual, auditory, plot structure and perspective changes which occur in a poem.  The shifts might be distinct and clear or they may be subtle.  The shifts are often symbolic and help to support the meaning being created in the poem.</a:t>
            </a:r>
          </a:p>
        </p:txBody>
      </p:sp>
      <p:sp>
        <p:nvSpPr>
          <p:cNvPr id="4" name="Slide Number Placeholder 3"/>
          <p:cNvSpPr>
            <a:spLocks noGrp="1"/>
          </p:cNvSpPr>
          <p:nvPr>
            <p:ph type="sldNum" sz="quarter" idx="10"/>
          </p:nvPr>
        </p:nvSpPr>
        <p:spPr/>
        <p:txBody>
          <a:bodyPr/>
          <a:lstStyle/>
          <a:p>
            <a:fld id="{9B6A51D2-541A-4D5B-854F-D7BB0DBA4399}" type="slidenum">
              <a:rPr lang="en-CA" smtClean="0"/>
              <a:pPr/>
              <a:t>8</a:t>
            </a:fld>
            <a:endParaRPr lang="en-CA" dirty="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On</a:t>
            </a:r>
            <a:r>
              <a:rPr lang="en-US" baseline="0" dirty="0" smtClean="0"/>
              <a:t> the second examination of the title, the words are considered altogether and in relation to the text of the poem.</a:t>
            </a:r>
            <a:endParaRPr lang="en-CA" dirty="0"/>
          </a:p>
        </p:txBody>
      </p:sp>
      <p:sp>
        <p:nvSpPr>
          <p:cNvPr id="4" name="Slide Number Placeholder 3"/>
          <p:cNvSpPr>
            <a:spLocks noGrp="1"/>
          </p:cNvSpPr>
          <p:nvPr>
            <p:ph type="sldNum" sz="quarter" idx="10"/>
          </p:nvPr>
        </p:nvSpPr>
        <p:spPr/>
        <p:txBody>
          <a:bodyPr/>
          <a:lstStyle/>
          <a:p>
            <a:fld id="{9B6A51D2-541A-4D5B-854F-D7BB0DBA4399}" type="slidenum">
              <a:rPr lang="en-CA" smtClean="0"/>
              <a:pPr/>
              <a:t>9</a:t>
            </a:fld>
            <a:endParaRPr lang="en-CA"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C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CA"/>
          </a:p>
        </p:txBody>
      </p:sp>
      <p:sp>
        <p:nvSpPr>
          <p:cNvPr id="4" name="Date Placeholder 3"/>
          <p:cNvSpPr>
            <a:spLocks noGrp="1"/>
          </p:cNvSpPr>
          <p:nvPr>
            <p:ph type="dt" sz="half" idx="10"/>
          </p:nvPr>
        </p:nvSpPr>
        <p:spPr/>
        <p:txBody>
          <a:bodyPr/>
          <a:lstStyle/>
          <a:p>
            <a:fld id="{5C4F1C40-4E9B-419E-BDCE-42009722DF3D}" type="datetimeFigureOut">
              <a:rPr lang="en-US" smtClean="0"/>
              <a:pPr/>
              <a:t>3/29/2012</a:t>
            </a:fld>
            <a:endParaRPr lang="en-CA" dirty="0"/>
          </a:p>
        </p:txBody>
      </p:sp>
      <p:sp>
        <p:nvSpPr>
          <p:cNvPr id="5" name="Footer Placeholder 4"/>
          <p:cNvSpPr>
            <a:spLocks noGrp="1"/>
          </p:cNvSpPr>
          <p:nvPr>
            <p:ph type="ftr" sz="quarter" idx="11"/>
          </p:nvPr>
        </p:nvSpPr>
        <p:spPr/>
        <p:txBody>
          <a:bodyPr/>
          <a:lstStyle/>
          <a:p>
            <a:endParaRPr lang="en-CA" dirty="0"/>
          </a:p>
        </p:txBody>
      </p:sp>
      <p:sp>
        <p:nvSpPr>
          <p:cNvPr id="6" name="Slide Number Placeholder 5"/>
          <p:cNvSpPr>
            <a:spLocks noGrp="1"/>
          </p:cNvSpPr>
          <p:nvPr>
            <p:ph type="sldNum" sz="quarter" idx="12"/>
          </p:nvPr>
        </p:nvSpPr>
        <p:spPr/>
        <p:txBody>
          <a:bodyPr/>
          <a:lstStyle/>
          <a:p>
            <a:fld id="{DCC25902-BD90-4524-BDB2-348758DEEFCE}" type="slidenum">
              <a:rPr lang="en-CA" smtClean="0"/>
              <a:pPr/>
              <a:t>‹#›</a:t>
            </a:fld>
            <a:endParaRPr lang="en-CA"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Date Placeholder 3"/>
          <p:cNvSpPr>
            <a:spLocks noGrp="1"/>
          </p:cNvSpPr>
          <p:nvPr>
            <p:ph type="dt" sz="half" idx="10"/>
          </p:nvPr>
        </p:nvSpPr>
        <p:spPr/>
        <p:txBody>
          <a:bodyPr/>
          <a:lstStyle/>
          <a:p>
            <a:fld id="{5C4F1C40-4E9B-419E-BDCE-42009722DF3D}" type="datetimeFigureOut">
              <a:rPr lang="en-US" smtClean="0"/>
              <a:pPr/>
              <a:t>3/29/2012</a:t>
            </a:fld>
            <a:endParaRPr lang="en-CA" dirty="0"/>
          </a:p>
        </p:txBody>
      </p:sp>
      <p:sp>
        <p:nvSpPr>
          <p:cNvPr id="5" name="Footer Placeholder 4"/>
          <p:cNvSpPr>
            <a:spLocks noGrp="1"/>
          </p:cNvSpPr>
          <p:nvPr>
            <p:ph type="ftr" sz="quarter" idx="11"/>
          </p:nvPr>
        </p:nvSpPr>
        <p:spPr/>
        <p:txBody>
          <a:bodyPr/>
          <a:lstStyle/>
          <a:p>
            <a:endParaRPr lang="en-CA" dirty="0"/>
          </a:p>
        </p:txBody>
      </p:sp>
      <p:sp>
        <p:nvSpPr>
          <p:cNvPr id="6" name="Slide Number Placeholder 5"/>
          <p:cNvSpPr>
            <a:spLocks noGrp="1"/>
          </p:cNvSpPr>
          <p:nvPr>
            <p:ph type="sldNum" sz="quarter" idx="12"/>
          </p:nvPr>
        </p:nvSpPr>
        <p:spPr/>
        <p:txBody>
          <a:bodyPr/>
          <a:lstStyle/>
          <a:p>
            <a:fld id="{DCC25902-BD90-4524-BDB2-348758DEEFCE}" type="slidenum">
              <a:rPr lang="en-CA" smtClean="0"/>
              <a:pPr/>
              <a:t>‹#›</a:t>
            </a:fld>
            <a:endParaRPr lang="en-CA"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C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Date Placeholder 3"/>
          <p:cNvSpPr>
            <a:spLocks noGrp="1"/>
          </p:cNvSpPr>
          <p:nvPr>
            <p:ph type="dt" sz="half" idx="10"/>
          </p:nvPr>
        </p:nvSpPr>
        <p:spPr/>
        <p:txBody>
          <a:bodyPr/>
          <a:lstStyle/>
          <a:p>
            <a:fld id="{5C4F1C40-4E9B-419E-BDCE-42009722DF3D}" type="datetimeFigureOut">
              <a:rPr lang="en-US" smtClean="0"/>
              <a:pPr/>
              <a:t>3/29/2012</a:t>
            </a:fld>
            <a:endParaRPr lang="en-CA" dirty="0"/>
          </a:p>
        </p:txBody>
      </p:sp>
      <p:sp>
        <p:nvSpPr>
          <p:cNvPr id="5" name="Footer Placeholder 4"/>
          <p:cNvSpPr>
            <a:spLocks noGrp="1"/>
          </p:cNvSpPr>
          <p:nvPr>
            <p:ph type="ftr" sz="quarter" idx="11"/>
          </p:nvPr>
        </p:nvSpPr>
        <p:spPr/>
        <p:txBody>
          <a:bodyPr/>
          <a:lstStyle/>
          <a:p>
            <a:endParaRPr lang="en-CA" dirty="0"/>
          </a:p>
        </p:txBody>
      </p:sp>
      <p:sp>
        <p:nvSpPr>
          <p:cNvPr id="6" name="Slide Number Placeholder 5"/>
          <p:cNvSpPr>
            <a:spLocks noGrp="1"/>
          </p:cNvSpPr>
          <p:nvPr>
            <p:ph type="sldNum" sz="quarter" idx="12"/>
          </p:nvPr>
        </p:nvSpPr>
        <p:spPr/>
        <p:txBody>
          <a:bodyPr/>
          <a:lstStyle/>
          <a:p>
            <a:fld id="{DCC25902-BD90-4524-BDB2-348758DEEFCE}" type="slidenum">
              <a:rPr lang="en-CA" smtClean="0"/>
              <a:pPr/>
              <a:t>‹#›</a:t>
            </a:fld>
            <a:endParaRPr lang="en-CA"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Date Placeholder 3"/>
          <p:cNvSpPr>
            <a:spLocks noGrp="1"/>
          </p:cNvSpPr>
          <p:nvPr>
            <p:ph type="dt" sz="half" idx="10"/>
          </p:nvPr>
        </p:nvSpPr>
        <p:spPr/>
        <p:txBody>
          <a:bodyPr/>
          <a:lstStyle/>
          <a:p>
            <a:fld id="{5C4F1C40-4E9B-419E-BDCE-42009722DF3D}" type="datetimeFigureOut">
              <a:rPr lang="en-US" smtClean="0"/>
              <a:pPr/>
              <a:t>3/29/2012</a:t>
            </a:fld>
            <a:endParaRPr lang="en-CA" dirty="0"/>
          </a:p>
        </p:txBody>
      </p:sp>
      <p:sp>
        <p:nvSpPr>
          <p:cNvPr id="5" name="Footer Placeholder 4"/>
          <p:cNvSpPr>
            <a:spLocks noGrp="1"/>
          </p:cNvSpPr>
          <p:nvPr>
            <p:ph type="ftr" sz="quarter" idx="11"/>
          </p:nvPr>
        </p:nvSpPr>
        <p:spPr/>
        <p:txBody>
          <a:bodyPr/>
          <a:lstStyle/>
          <a:p>
            <a:endParaRPr lang="en-CA" dirty="0"/>
          </a:p>
        </p:txBody>
      </p:sp>
      <p:sp>
        <p:nvSpPr>
          <p:cNvPr id="6" name="Slide Number Placeholder 5"/>
          <p:cNvSpPr>
            <a:spLocks noGrp="1"/>
          </p:cNvSpPr>
          <p:nvPr>
            <p:ph type="sldNum" sz="quarter" idx="12"/>
          </p:nvPr>
        </p:nvSpPr>
        <p:spPr/>
        <p:txBody>
          <a:bodyPr/>
          <a:lstStyle/>
          <a:p>
            <a:fld id="{DCC25902-BD90-4524-BDB2-348758DEEFCE}" type="slidenum">
              <a:rPr lang="en-CA" smtClean="0"/>
              <a:pPr/>
              <a:t>‹#›</a:t>
            </a:fld>
            <a:endParaRPr lang="en-CA"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C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C4F1C40-4E9B-419E-BDCE-42009722DF3D}" type="datetimeFigureOut">
              <a:rPr lang="en-US" smtClean="0"/>
              <a:pPr/>
              <a:t>3/29/2012</a:t>
            </a:fld>
            <a:endParaRPr lang="en-CA" dirty="0"/>
          </a:p>
        </p:txBody>
      </p:sp>
      <p:sp>
        <p:nvSpPr>
          <p:cNvPr id="5" name="Footer Placeholder 4"/>
          <p:cNvSpPr>
            <a:spLocks noGrp="1"/>
          </p:cNvSpPr>
          <p:nvPr>
            <p:ph type="ftr" sz="quarter" idx="11"/>
          </p:nvPr>
        </p:nvSpPr>
        <p:spPr/>
        <p:txBody>
          <a:bodyPr/>
          <a:lstStyle/>
          <a:p>
            <a:endParaRPr lang="en-CA" dirty="0"/>
          </a:p>
        </p:txBody>
      </p:sp>
      <p:sp>
        <p:nvSpPr>
          <p:cNvPr id="6" name="Slide Number Placeholder 5"/>
          <p:cNvSpPr>
            <a:spLocks noGrp="1"/>
          </p:cNvSpPr>
          <p:nvPr>
            <p:ph type="sldNum" sz="quarter" idx="12"/>
          </p:nvPr>
        </p:nvSpPr>
        <p:spPr/>
        <p:txBody>
          <a:bodyPr/>
          <a:lstStyle/>
          <a:p>
            <a:fld id="{DCC25902-BD90-4524-BDB2-348758DEEFCE}" type="slidenum">
              <a:rPr lang="en-CA" smtClean="0"/>
              <a:pPr/>
              <a:t>‹#›</a:t>
            </a:fld>
            <a:endParaRPr lang="en-CA"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5" name="Date Placeholder 4"/>
          <p:cNvSpPr>
            <a:spLocks noGrp="1"/>
          </p:cNvSpPr>
          <p:nvPr>
            <p:ph type="dt" sz="half" idx="10"/>
          </p:nvPr>
        </p:nvSpPr>
        <p:spPr/>
        <p:txBody>
          <a:bodyPr/>
          <a:lstStyle/>
          <a:p>
            <a:fld id="{5C4F1C40-4E9B-419E-BDCE-42009722DF3D}" type="datetimeFigureOut">
              <a:rPr lang="en-US" smtClean="0"/>
              <a:pPr/>
              <a:t>3/29/2012</a:t>
            </a:fld>
            <a:endParaRPr lang="en-CA" dirty="0"/>
          </a:p>
        </p:txBody>
      </p:sp>
      <p:sp>
        <p:nvSpPr>
          <p:cNvPr id="6" name="Footer Placeholder 5"/>
          <p:cNvSpPr>
            <a:spLocks noGrp="1"/>
          </p:cNvSpPr>
          <p:nvPr>
            <p:ph type="ftr" sz="quarter" idx="11"/>
          </p:nvPr>
        </p:nvSpPr>
        <p:spPr/>
        <p:txBody>
          <a:bodyPr/>
          <a:lstStyle/>
          <a:p>
            <a:endParaRPr lang="en-CA" dirty="0"/>
          </a:p>
        </p:txBody>
      </p:sp>
      <p:sp>
        <p:nvSpPr>
          <p:cNvPr id="7" name="Slide Number Placeholder 6"/>
          <p:cNvSpPr>
            <a:spLocks noGrp="1"/>
          </p:cNvSpPr>
          <p:nvPr>
            <p:ph type="sldNum" sz="quarter" idx="12"/>
          </p:nvPr>
        </p:nvSpPr>
        <p:spPr/>
        <p:txBody>
          <a:bodyPr/>
          <a:lstStyle/>
          <a:p>
            <a:fld id="{DCC25902-BD90-4524-BDB2-348758DEEFCE}" type="slidenum">
              <a:rPr lang="en-CA" smtClean="0"/>
              <a:pPr/>
              <a:t>‹#›</a:t>
            </a:fld>
            <a:endParaRPr lang="en-CA"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C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7" name="Date Placeholder 6"/>
          <p:cNvSpPr>
            <a:spLocks noGrp="1"/>
          </p:cNvSpPr>
          <p:nvPr>
            <p:ph type="dt" sz="half" idx="10"/>
          </p:nvPr>
        </p:nvSpPr>
        <p:spPr/>
        <p:txBody>
          <a:bodyPr/>
          <a:lstStyle/>
          <a:p>
            <a:fld id="{5C4F1C40-4E9B-419E-BDCE-42009722DF3D}" type="datetimeFigureOut">
              <a:rPr lang="en-US" smtClean="0"/>
              <a:pPr/>
              <a:t>3/29/2012</a:t>
            </a:fld>
            <a:endParaRPr lang="en-CA" dirty="0"/>
          </a:p>
        </p:txBody>
      </p:sp>
      <p:sp>
        <p:nvSpPr>
          <p:cNvPr id="8" name="Footer Placeholder 7"/>
          <p:cNvSpPr>
            <a:spLocks noGrp="1"/>
          </p:cNvSpPr>
          <p:nvPr>
            <p:ph type="ftr" sz="quarter" idx="11"/>
          </p:nvPr>
        </p:nvSpPr>
        <p:spPr/>
        <p:txBody>
          <a:bodyPr/>
          <a:lstStyle/>
          <a:p>
            <a:endParaRPr lang="en-CA" dirty="0"/>
          </a:p>
        </p:txBody>
      </p:sp>
      <p:sp>
        <p:nvSpPr>
          <p:cNvPr id="9" name="Slide Number Placeholder 8"/>
          <p:cNvSpPr>
            <a:spLocks noGrp="1"/>
          </p:cNvSpPr>
          <p:nvPr>
            <p:ph type="sldNum" sz="quarter" idx="12"/>
          </p:nvPr>
        </p:nvSpPr>
        <p:spPr/>
        <p:txBody>
          <a:bodyPr/>
          <a:lstStyle/>
          <a:p>
            <a:fld id="{DCC25902-BD90-4524-BDB2-348758DEEFCE}" type="slidenum">
              <a:rPr lang="en-CA" smtClean="0"/>
              <a:pPr/>
              <a:t>‹#›</a:t>
            </a:fld>
            <a:endParaRPr lang="en-CA"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Date Placeholder 2"/>
          <p:cNvSpPr>
            <a:spLocks noGrp="1"/>
          </p:cNvSpPr>
          <p:nvPr>
            <p:ph type="dt" sz="half" idx="10"/>
          </p:nvPr>
        </p:nvSpPr>
        <p:spPr/>
        <p:txBody>
          <a:bodyPr/>
          <a:lstStyle/>
          <a:p>
            <a:fld id="{5C4F1C40-4E9B-419E-BDCE-42009722DF3D}" type="datetimeFigureOut">
              <a:rPr lang="en-US" smtClean="0"/>
              <a:pPr/>
              <a:t>3/29/2012</a:t>
            </a:fld>
            <a:endParaRPr lang="en-CA" dirty="0"/>
          </a:p>
        </p:txBody>
      </p:sp>
      <p:sp>
        <p:nvSpPr>
          <p:cNvPr id="4" name="Footer Placeholder 3"/>
          <p:cNvSpPr>
            <a:spLocks noGrp="1"/>
          </p:cNvSpPr>
          <p:nvPr>
            <p:ph type="ftr" sz="quarter" idx="11"/>
          </p:nvPr>
        </p:nvSpPr>
        <p:spPr/>
        <p:txBody>
          <a:bodyPr/>
          <a:lstStyle/>
          <a:p>
            <a:endParaRPr lang="en-CA" dirty="0"/>
          </a:p>
        </p:txBody>
      </p:sp>
      <p:sp>
        <p:nvSpPr>
          <p:cNvPr id="5" name="Slide Number Placeholder 4"/>
          <p:cNvSpPr>
            <a:spLocks noGrp="1"/>
          </p:cNvSpPr>
          <p:nvPr>
            <p:ph type="sldNum" sz="quarter" idx="12"/>
          </p:nvPr>
        </p:nvSpPr>
        <p:spPr/>
        <p:txBody>
          <a:bodyPr/>
          <a:lstStyle/>
          <a:p>
            <a:fld id="{DCC25902-BD90-4524-BDB2-348758DEEFCE}" type="slidenum">
              <a:rPr lang="en-CA" smtClean="0"/>
              <a:pPr/>
              <a:t>‹#›</a:t>
            </a:fld>
            <a:endParaRPr lang="en-CA"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C4F1C40-4E9B-419E-BDCE-42009722DF3D}" type="datetimeFigureOut">
              <a:rPr lang="en-US" smtClean="0"/>
              <a:pPr/>
              <a:t>3/29/2012</a:t>
            </a:fld>
            <a:endParaRPr lang="en-CA" dirty="0"/>
          </a:p>
        </p:txBody>
      </p:sp>
      <p:sp>
        <p:nvSpPr>
          <p:cNvPr id="3" name="Footer Placeholder 2"/>
          <p:cNvSpPr>
            <a:spLocks noGrp="1"/>
          </p:cNvSpPr>
          <p:nvPr>
            <p:ph type="ftr" sz="quarter" idx="11"/>
          </p:nvPr>
        </p:nvSpPr>
        <p:spPr/>
        <p:txBody>
          <a:bodyPr/>
          <a:lstStyle/>
          <a:p>
            <a:endParaRPr lang="en-CA" dirty="0"/>
          </a:p>
        </p:txBody>
      </p:sp>
      <p:sp>
        <p:nvSpPr>
          <p:cNvPr id="4" name="Slide Number Placeholder 3"/>
          <p:cNvSpPr>
            <a:spLocks noGrp="1"/>
          </p:cNvSpPr>
          <p:nvPr>
            <p:ph type="sldNum" sz="quarter" idx="12"/>
          </p:nvPr>
        </p:nvSpPr>
        <p:spPr/>
        <p:txBody>
          <a:bodyPr/>
          <a:lstStyle/>
          <a:p>
            <a:fld id="{DCC25902-BD90-4524-BDB2-348758DEEFCE}" type="slidenum">
              <a:rPr lang="en-CA" smtClean="0"/>
              <a:pPr/>
              <a:t>‹#›</a:t>
            </a:fld>
            <a:endParaRPr lang="en-CA"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C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C4F1C40-4E9B-419E-BDCE-42009722DF3D}" type="datetimeFigureOut">
              <a:rPr lang="en-US" smtClean="0"/>
              <a:pPr/>
              <a:t>3/29/2012</a:t>
            </a:fld>
            <a:endParaRPr lang="en-CA" dirty="0"/>
          </a:p>
        </p:txBody>
      </p:sp>
      <p:sp>
        <p:nvSpPr>
          <p:cNvPr id="6" name="Footer Placeholder 5"/>
          <p:cNvSpPr>
            <a:spLocks noGrp="1"/>
          </p:cNvSpPr>
          <p:nvPr>
            <p:ph type="ftr" sz="quarter" idx="11"/>
          </p:nvPr>
        </p:nvSpPr>
        <p:spPr/>
        <p:txBody>
          <a:bodyPr/>
          <a:lstStyle/>
          <a:p>
            <a:endParaRPr lang="en-CA" dirty="0"/>
          </a:p>
        </p:txBody>
      </p:sp>
      <p:sp>
        <p:nvSpPr>
          <p:cNvPr id="7" name="Slide Number Placeholder 6"/>
          <p:cNvSpPr>
            <a:spLocks noGrp="1"/>
          </p:cNvSpPr>
          <p:nvPr>
            <p:ph type="sldNum" sz="quarter" idx="12"/>
          </p:nvPr>
        </p:nvSpPr>
        <p:spPr/>
        <p:txBody>
          <a:bodyPr/>
          <a:lstStyle/>
          <a:p>
            <a:fld id="{DCC25902-BD90-4524-BDB2-348758DEEFCE}" type="slidenum">
              <a:rPr lang="en-CA" smtClean="0"/>
              <a:pPr/>
              <a:t>‹#›</a:t>
            </a:fld>
            <a:endParaRPr lang="en-CA"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C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CA"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C4F1C40-4E9B-419E-BDCE-42009722DF3D}" type="datetimeFigureOut">
              <a:rPr lang="en-US" smtClean="0"/>
              <a:pPr/>
              <a:t>3/29/2012</a:t>
            </a:fld>
            <a:endParaRPr lang="en-CA" dirty="0"/>
          </a:p>
        </p:txBody>
      </p:sp>
      <p:sp>
        <p:nvSpPr>
          <p:cNvPr id="6" name="Footer Placeholder 5"/>
          <p:cNvSpPr>
            <a:spLocks noGrp="1"/>
          </p:cNvSpPr>
          <p:nvPr>
            <p:ph type="ftr" sz="quarter" idx="11"/>
          </p:nvPr>
        </p:nvSpPr>
        <p:spPr/>
        <p:txBody>
          <a:bodyPr/>
          <a:lstStyle/>
          <a:p>
            <a:endParaRPr lang="en-CA" dirty="0"/>
          </a:p>
        </p:txBody>
      </p:sp>
      <p:sp>
        <p:nvSpPr>
          <p:cNvPr id="7" name="Slide Number Placeholder 6"/>
          <p:cNvSpPr>
            <a:spLocks noGrp="1"/>
          </p:cNvSpPr>
          <p:nvPr>
            <p:ph type="sldNum" sz="quarter" idx="12"/>
          </p:nvPr>
        </p:nvSpPr>
        <p:spPr/>
        <p:txBody>
          <a:bodyPr/>
          <a:lstStyle/>
          <a:p>
            <a:fld id="{DCC25902-BD90-4524-BDB2-348758DEEFCE}" type="slidenum">
              <a:rPr lang="en-CA" smtClean="0"/>
              <a:pPr/>
              <a:t>‹#›</a:t>
            </a:fld>
            <a:endParaRPr lang="en-CA"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CA"/>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C4F1C40-4E9B-419E-BDCE-42009722DF3D}" type="datetimeFigureOut">
              <a:rPr lang="en-US" smtClean="0"/>
              <a:pPr/>
              <a:t>3/29/2012</a:t>
            </a:fld>
            <a:endParaRPr lang="en-CA"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CA"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CC25902-BD90-4524-BDB2-348758DEEFCE}" type="slidenum">
              <a:rPr lang="en-CA" smtClean="0"/>
              <a:pPr/>
              <a:t>‹#›</a:t>
            </a:fld>
            <a:endParaRPr lang="en-CA"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4.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727809" y="2590800"/>
            <a:ext cx="7688387" cy="1631216"/>
          </a:xfrm>
          <a:prstGeom prst="rect">
            <a:avLst/>
          </a:prstGeom>
          <a:noFill/>
        </p:spPr>
        <p:txBody>
          <a:bodyPr wrap="none" rtlCol="0">
            <a:spAutoFit/>
            <a:scene3d>
              <a:camera prst="orthographicFront">
                <a:rot lat="0" lon="0" rev="0"/>
              </a:camera>
              <a:lightRig rig="contrasting" dir="t">
                <a:rot lat="0" lon="0" rev="4500000"/>
              </a:lightRig>
            </a:scene3d>
            <a:sp3d contourW="6350" prstMaterial="metal">
              <a:bevelT w="127000" h="31750" prst="relaxedInset"/>
              <a:contourClr>
                <a:schemeClr val="accent1">
                  <a:shade val="75000"/>
                </a:schemeClr>
              </a:contourClr>
            </a:sp3d>
          </a:bodyPr>
          <a:lstStyle/>
          <a:p>
            <a:pPr algn="ctr"/>
            <a:r>
              <a:rPr lang="en-US" sz="5000" b="1" cap="all" dirty="0" smtClean="0">
                <a:ln w="0"/>
                <a:gradFill>
                  <a:gsLst>
                    <a:gs pos="0">
                      <a:prstClr val="black">
                        <a:lumMod val="65000"/>
                        <a:lumOff val="35000"/>
                      </a:prstClr>
                    </a:gs>
                    <a:gs pos="100000">
                      <a:prstClr val="black"/>
                    </a:gs>
                  </a:gsLst>
                  <a:lin ang="5400000" scaled="0"/>
                </a:gradFill>
                <a:effectLst>
                  <a:reflection blurRad="12700" stA="50000" endPos="50000" dist="5000" dir="5400000" sy="-100000" rotWithShape="0"/>
                </a:effectLst>
                <a:latin typeface="Arial Black" pitchFamily="34" charset="0"/>
              </a:rPr>
              <a:t>TP-</a:t>
            </a:r>
            <a:r>
              <a:rPr lang="en-US" sz="5000" b="1" cap="all" dirty="0" err="1" smtClean="0">
                <a:ln w="0"/>
                <a:gradFill>
                  <a:gsLst>
                    <a:gs pos="0">
                      <a:prstClr val="black">
                        <a:lumMod val="65000"/>
                        <a:lumOff val="35000"/>
                      </a:prstClr>
                    </a:gs>
                    <a:gs pos="100000">
                      <a:prstClr val="black"/>
                    </a:gs>
                  </a:gsLst>
                  <a:lin ang="5400000" scaled="0"/>
                </a:gradFill>
                <a:effectLst>
                  <a:reflection blurRad="12700" stA="50000" endPos="50000" dist="5000" dir="5400000" sy="-100000" rotWithShape="0"/>
                </a:effectLst>
                <a:latin typeface="Arial Black" pitchFamily="34" charset="0"/>
              </a:rPr>
              <a:t>Castt</a:t>
            </a:r>
            <a:r>
              <a:rPr lang="en-US" sz="5000" b="1" cap="all" dirty="0" smtClean="0">
                <a:ln w="0"/>
                <a:gradFill>
                  <a:gsLst>
                    <a:gs pos="0">
                      <a:prstClr val="black">
                        <a:lumMod val="65000"/>
                        <a:lumOff val="35000"/>
                      </a:prstClr>
                    </a:gs>
                    <a:gs pos="100000">
                      <a:prstClr val="black"/>
                    </a:gs>
                  </a:gsLst>
                  <a:lin ang="5400000" scaled="0"/>
                </a:gradFill>
                <a:effectLst>
                  <a:reflection blurRad="12700" stA="50000" endPos="50000" dist="5000" dir="5400000" sy="-100000" rotWithShape="0"/>
                </a:effectLst>
                <a:latin typeface="Arial Black" pitchFamily="34" charset="0"/>
              </a:rPr>
              <a:t> analysis </a:t>
            </a:r>
          </a:p>
          <a:p>
            <a:pPr algn="ctr"/>
            <a:endParaRPr lang="en-US" sz="5000" b="1" cap="all" dirty="0">
              <a:ln w="0"/>
              <a:gradFill>
                <a:gsLst>
                  <a:gs pos="0">
                    <a:prstClr val="black">
                      <a:lumMod val="65000"/>
                      <a:lumOff val="35000"/>
                    </a:prstClr>
                  </a:gs>
                  <a:gs pos="100000">
                    <a:prstClr val="black"/>
                  </a:gs>
                </a:gsLst>
                <a:lin ang="5400000" scaled="0"/>
              </a:gradFill>
              <a:effectLst>
                <a:reflection blurRad="12700" stA="50000" endPos="50000" dist="5000" dir="5400000" sy="-100000" rotWithShape="0"/>
              </a:effectLst>
              <a:latin typeface="Arial Black" pitchFamily="34" charset="0"/>
            </a:endParaRPr>
          </a:p>
        </p:txBody>
      </p:sp>
      <p:sp>
        <p:nvSpPr>
          <p:cNvPr id="5" name="Oval 4"/>
          <p:cNvSpPr/>
          <p:nvPr/>
        </p:nvSpPr>
        <p:spPr>
          <a:xfrm>
            <a:off x="685800" y="2438400"/>
            <a:ext cx="2116282" cy="1007918"/>
          </a:xfrm>
          <a:prstGeom prst="ellipse">
            <a:avLst/>
          </a:prstGeom>
          <a:gradFill flip="none" rotWithShape="1">
            <a:gsLst>
              <a:gs pos="0">
                <a:schemeClr val="bg1">
                  <a:alpha val="79000"/>
                </a:schemeClr>
              </a:gs>
              <a:gs pos="51000">
                <a:schemeClr val="bg1">
                  <a:alpha val="27000"/>
                </a:schemeClr>
              </a:gs>
              <a:gs pos="100000">
                <a:schemeClr val="tx1">
                  <a:alpha val="0"/>
                </a:schemeClr>
              </a:gs>
            </a:gsLst>
            <a:path path="circle">
              <a:fillToRect l="50000" t="50000" r="50000" b="50000"/>
            </a:path>
            <a:tileRect/>
          </a:gradFill>
          <a:ln>
            <a:noFill/>
          </a:ln>
          <a:effectLst>
            <a:softEdge rad="3175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prstClr val="white"/>
              </a:solidFill>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with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1000"/>
                                        <p:tgtEl>
                                          <p:spTgt spid="5"/>
                                        </p:tgtEl>
                                      </p:cBhvr>
                                    </p:animEffect>
                                  </p:childTnLst>
                                </p:cTn>
                              </p:par>
                              <p:par>
                                <p:cTn id="8" presetID="10" presetClass="exit" presetSubtype="0" fill="hold" grpId="2" nodeType="withEffect">
                                  <p:stCondLst>
                                    <p:cond delay="4000"/>
                                  </p:stCondLst>
                                  <p:childTnLst>
                                    <p:animEffect transition="out" filter="fade">
                                      <p:cBhvr>
                                        <p:cTn id="9" dur="1000"/>
                                        <p:tgtEl>
                                          <p:spTgt spid="5"/>
                                        </p:tgtEl>
                                      </p:cBhvr>
                                    </p:animEffect>
                                    <p:set>
                                      <p:cBhvr>
                                        <p:cTn id="10" dur="1" fill="hold">
                                          <p:stCondLst>
                                            <p:cond delay="999"/>
                                          </p:stCondLst>
                                        </p:cTn>
                                        <p:tgtEl>
                                          <p:spTgt spid="5"/>
                                        </p:tgtEl>
                                        <p:attrNameLst>
                                          <p:attrName>style.visibility</p:attrName>
                                        </p:attrNameLst>
                                      </p:cBhvr>
                                      <p:to>
                                        <p:strVal val="hidden"/>
                                      </p:to>
                                    </p:set>
                                  </p:childTnLst>
                                </p:cTn>
                              </p:par>
                              <p:par>
                                <p:cTn id="11" presetID="10" presetClass="entr" presetSubtype="0" fill="hold" grpId="3" nodeType="withEffect">
                                  <p:stCondLst>
                                    <p:cond delay="5000"/>
                                  </p:stCondLst>
                                  <p:childTnLst>
                                    <p:set>
                                      <p:cBhvr>
                                        <p:cTn id="12" dur="1" fill="hold">
                                          <p:stCondLst>
                                            <p:cond delay="0"/>
                                          </p:stCondLst>
                                        </p:cTn>
                                        <p:tgtEl>
                                          <p:spTgt spid="5"/>
                                        </p:tgtEl>
                                        <p:attrNameLst>
                                          <p:attrName>style.visibility</p:attrName>
                                        </p:attrNameLst>
                                      </p:cBhvr>
                                      <p:to>
                                        <p:strVal val="visible"/>
                                      </p:to>
                                    </p:set>
                                    <p:animEffect transition="in" filter="fade">
                                      <p:cBhvr>
                                        <p:cTn id="13" dur="1000"/>
                                        <p:tgtEl>
                                          <p:spTgt spid="5"/>
                                        </p:tgtEl>
                                      </p:cBhvr>
                                    </p:animEffect>
                                  </p:childTnLst>
                                </p:cTn>
                              </p:par>
                              <p:par>
                                <p:cTn id="14" presetID="10" presetClass="exit" presetSubtype="0" fill="hold" grpId="4" nodeType="withEffect">
                                  <p:stCondLst>
                                    <p:cond delay="7000"/>
                                  </p:stCondLst>
                                  <p:childTnLst>
                                    <p:animEffect transition="out" filter="fade">
                                      <p:cBhvr>
                                        <p:cTn id="15" dur="1000"/>
                                        <p:tgtEl>
                                          <p:spTgt spid="5"/>
                                        </p:tgtEl>
                                      </p:cBhvr>
                                    </p:animEffect>
                                    <p:set>
                                      <p:cBhvr>
                                        <p:cTn id="16" dur="1" fill="hold">
                                          <p:stCondLst>
                                            <p:cond delay="999"/>
                                          </p:stCondLst>
                                        </p:cTn>
                                        <p:tgtEl>
                                          <p:spTgt spid="5"/>
                                        </p:tgtEl>
                                        <p:attrNameLst>
                                          <p:attrName>style.visibility</p:attrName>
                                        </p:attrNameLst>
                                      </p:cBhvr>
                                      <p:to>
                                        <p:strVal val="hidden"/>
                                      </p:to>
                                    </p:set>
                                  </p:childTnLst>
                                </p:cTn>
                              </p:par>
                              <p:par>
                                <p:cTn id="17" presetID="63" presetClass="path" presetSubtype="0" repeatCount="2000" accel="50000" decel="50000" autoRev="1" fill="hold" grpId="1" nodeType="withEffect">
                                  <p:stCondLst>
                                    <p:cond delay="0"/>
                                  </p:stCondLst>
                                  <p:childTnLst>
                                    <p:animMotion origin="layout" path="M 5E-6 1.60962E-6 L 0.62605 1.60962E-6 " pathEditMode="relative" rAng="0" ptsTypes="AA">
                                      <p:cBhvr>
                                        <p:cTn id="18" dur="2000" fill="hold"/>
                                        <p:tgtEl>
                                          <p:spTgt spid="5"/>
                                        </p:tgtEl>
                                        <p:attrNameLst>
                                          <p:attrName>ppt_x</p:attrName>
                                          <p:attrName>ppt_y</p:attrName>
                                        </p:attrNameLst>
                                      </p:cBhvr>
                                      <p:rCtr x="313" y="0"/>
                                    </p:animMotion>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5" grpId="1" animBg="1"/>
      <p:bldP spid="5" grpId="2" animBg="1"/>
      <p:bldP spid="5" grpId="3" animBg="1"/>
      <p:bldP spid="5" grpId="4" animBg="1"/>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tx2">
              <a:lumMod val="20000"/>
              <a:lumOff val="80000"/>
            </a:schemeClr>
          </a:solidFill>
        </p:spPr>
        <p:txBody>
          <a:bodyPr/>
          <a:lstStyle/>
          <a:p>
            <a:r>
              <a:rPr lang="en-US" dirty="0" smtClean="0"/>
              <a:t>TP- CAST</a:t>
            </a:r>
            <a:r>
              <a:rPr lang="en-US" sz="6000" dirty="0" smtClean="0">
                <a:solidFill>
                  <a:srgbClr val="C00000"/>
                </a:solidFill>
              </a:rPr>
              <a:t>T</a:t>
            </a:r>
            <a:endParaRPr lang="en-CA" sz="6000" dirty="0">
              <a:solidFill>
                <a:srgbClr val="C00000"/>
              </a:solidFill>
            </a:endParaRPr>
          </a:p>
        </p:txBody>
      </p:sp>
      <p:sp>
        <p:nvSpPr>
          <p:cNvPr id="3" name="Content Placeholder 2"/>
          <p:cNvSpPr>
            <a:spLocks noGrp="1"/>
          </p:cNvSpPr>
          <p:nvPr>
            <p:ph idx="1"/>
          </p:nvPr>
        </p:nvSpPr>
        <p:spPr/>
        <p:txBody>
          <a:bodyPr>
            <a:normAutofit lnSpcReduction="10000"/>
          </a:bodyPr>
          <a:lstStyle/>
          <a:p>
            <a:pPr>
              <a:buNone/>
            </a:pPr>
            <a:r>
              <a:rPr lang="en-US" dirty="0" smtClean="0"/>
              <a:t>   </a:t>
            </a:r>
            <a:r>
              <a:rPr lang="en-US" sz="4000" dirty="0" smtClean="0">
                <a:solidFill>
                  <a:srgbClr val="C00000"/>
                </a:solidFill>
              </a:rPr>
              <a:t>T-Theme: </a:t>
            </a:r>
          </a:p>
          <a:p>
            <a:pPr>
              <a:buNone/>
            </a:pPr>
            <a:r>
              <a:rPr lang="en-US" sz="4000" dirty="0" smtClean="0"/>
              <a:t>   What are the main subjects in the poem?</a:t>
            </a:r>
          </a:p>
          <a:p>
            <a:pPr>
              <a:buNone/>
            </a:pPr>
            <a:r>
              <a:rPr lang="en-US" sz="4000" dirty="0" smtClean="0"/>
              <a:t>   What is the poet suggesting about these subjects (and how they relate to each other)?  </a:t>
            </a:r>
          </a:p>
          <a:p>
            <a:pPr>
              <a:buNone/>
            </a:pPr>
            <a:r>
              <a:rPr lang="en-US" sz="4000" dirty="0" smtClean="0"/>
              <a:t>   Why is this important?</a:t>
            </a:r>
            <a:endParaRPr lang="en-CA" sz="4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linds(horizont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linds(horizont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linds(horizontal)">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linds(horizontal)">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a:bodyPr>
          <a:lstStyle/>
          <a:p>
            <a:r>
              <a:rPr lang="en-US" dirty="0" smtClean="0"/>
              <a:t>Poem for the sample analysis:</a:t>
            </a:r>
            <a:endParaRPr lang="en-CA" dirty="0"/>
          </a:p>
        </p:txBody>
      </p:sp>
      <p:sp>
        <p:nvSpPr>
          <p:cNvPr id="5" name="Content Placeholder 4"/>
          <p:cNvSpPr>
            <a:spLocks noGrp="1"/>
          </p:cNvSpPr>
          <p:nvPr>
            <p:ph sz="half" idx="1"/>
          </p:nvPr>
        </p:nvSpPr>
        <p:spPr/>
        <p:txBody>
          <a:bodyPr>
            <a:normAutofit fontScale="47500" lnSpcReduction="20000"/>
          </a:bodyPr>
          <a:lstStyle/>
          <a:p>
            <a:pPr>
              <a:buNone/>
            </a:pPr>
            <a:r>
              <a:rPr lang="en-CA" sz="5100" b="1" cap="all" dirty="0" smtClean="0"/>
              <a:t>Money Talks</a:t>
            </a:r>
            <a:endParaRPr lang="en-CA" sz="5100" dirty="0" smtClean="0"/>
          </a:p>
          <a:p>
            <a:pPr>
              <a:buNone/>
            </a:pPr>
            <a:r>
              <a:rPr lang="en-CA" b="1" dirty="0" err="1" smtClean="0"/>
              <a:t>Rhona</a:t>
            </a:r>
            <a:r>
              <a:rPr lang="en-CA" b="1" dirty="0" smtClean="0"/>
              <a:t> </a:t>
            </a:r>
            <a:r>
              <a:rPr lang="en-CA" b="1" dirty="0" err="1" smtClean="0"/>
              <a:t>McAdam</a:t>
            </a:r>
            <a:endParaRPr lang="en-CA" dirty="0" smtClean="0"/>
          </a:p>
          <a:p>
            <a:pPr>
              <a:buNone/>
            </a:pPr>
            <a:r>
              <a:rPr lang="en-CA" b="1" dirty="0" smtClean="0"/>
              <a:t>From:   </a:t>
            </a:r>
            <a:r>
              <a:rPr lang="en-CA" i="1" dirty="0" smtClean="0"/>
              <a:t>Creating the Country</a:t>
            </a:r>
            <a:r>
              <a:rPr lang="en-CA" dirty="0" smtClean="0"/>
              <a:t>. Thistledown, 1989. </a:t>
            </a:r>
          </a:p>
          <a:p>
            <a:pPr>
              <a:buNone/>
            </a:pPr>
            <a:r>
              <a:rPr lang="en-CA" dirty="0" smtClean="0"/>
              <a:t> </a:t>
            </a:r>
          </a:p>
          <a:p>
            <a:pPr>
              <a:buNone/>
            </a:pPr>
            <a:r>
              <a:rPr lang="en-CA" dirty="0" smtClean="0"/>
              <a:t>          It whispers outside her window</a:t>
            </a:r>
            <a:br>
              <a:rPr lang="en-CA" dirty="0" smtClean="0"/>
            </a:br>
            <a:r>
              <a:rPr lang="en-CA" dirty="0" smtClean="0"/>
              <a:t>at night, as she lingers</a:t>
            </a:r>
            <a:br>
              <a:rPr lang="en-CA" dirty="0" smtClean="0"/>
            </a:br>
            <a:r>
              <a:rPr lang="en-CA" dirty="0" smtClean="0"/>
              <a:t>between dreams that promise</a:t>
            </a:r>
            <a:br>
              <a:rPr lang="en-CA" dirty="0" smtClean="0"/>
            </a:br>
            <a:r>
              <a:rPr lang="en-CA" dirty="0" smtClean="0"/>
              <a:t>the future in another part of town,</a:t>
            </a:r>
            <a:br>
              <a:rPr lang="en-CA" dirty="0" smtClean="0"/>
            </a:br>
            <a:r>
              <a:rPr lang="en-CA" dirty="0" smtClean="0"/>
              <a:t>away from this world of broken</a:t>
            </a:r>
            <a:br>
              <a:rPr lang="en-CA" dirty="0" smtClean="0"/>
            </a:br>
            <a:r>
              <a:rPr lang="en-CA" dirty="0" smtClean="0"/>
              <a:t>locks and basement suites.</a:t>
            </a:r>
            <a:br>
              <a:rPr lang="en-CA" dirty="0" smtClean="0"/>
            </a:br>
            <a:r>
              <a:rPr lang="en-CA" dirty="0" smtClean="0"/>
              <a:t/>
            </a:r>
            <a:br>
              <a:rPr lang="en-CA" dirty="0" smtClean="0"/>
            </a:br>
            <a:r>
              <a:rPr lang="en-CA" dirty="0" smtClean="0"/>
              <a:t>It chatters in her ear beneath</a:t>
            </a:r>
            <a:br>
              <a:rPr lang="en-CA" dirty="0" smtClean="0"/>
            </a:br>
            <a:r>
              <a:rPr lang="en-CA" dirty="0" smtClean="0"/>
              <a:t>the echoes of the mall, when she</a:t>
            </a:r>
            <a:br>
              <a:rPr lang="en-CA" dirty="0" smtClean="0"/>
            </a:br>
            <a:r>
              <a:rPr lang="en-CA" dirty="0" smtClean="0"/>
              <a:t>wanders the halls, her hands</a:t>
            </a:r>
            <a:br>
              <a:rPr lang="en-CA" dirty="0" smtClean="0"/>
            </a:br>
            <a:r>
              <a:rPr lang="en-CA" dirty="0" smtClean="0"/>
              <a:t>empty in her pockets or surfacing</a:t>
            </a:r>
            <a:br>
              <a:rPr lang="en-CA" dirty="0" smtClean="0"/>
            </a:br>
            <a:r>
              <a:rPr lang="en-CA" dirty="0" smtClean="0"/>
              <a:t>to take the temporary warmth</a:t>
            </a:r>
            <a:br>
              <a:rPr lang="en-CA" dirty="0" smtClean="0"/>
            </a:br>
            <a:r>
              <a:rPr lang="en-CA" dirty="0" smtClean="0"/>
              <a:t>of objects she'll never own.</a:t>
            </a:r>
            <a:br>
              <a:rPr lang="en-CA" dirty="0" smtClean="0"/>
            </a:br>
            <a:r>
              <a:rPr lang="en-CA" dirty="0" smtClean="0"/>
              <a:t/>
            </a:r>
            <a:br>
              <a:rPr lang="en-CA" dirty="0" smtClean="0"/>
            </a:br>
            <a:r>
              <a:rPr lang="en-CA" dirty="0" smtClean="0"/>
              <a:t>It mutters in the voices of landlords</a:t>
            </a:r>
            <a:br>
              <a:rPr lang="en-CA" dirty="0" smtClean="0"/>
            </a:br>
            <a:r>
              <a:rPr lang="en-CA" dirty="0" smtClean="0"/>
              <a:t>and teachers and grocery store clerks;</a:t>
            </a:r>
            <a:br>
              <a:rPr lang="en-CA" dirty="0" smtClean="0"/>
            </a:br>
            <a:r>
              <a:rPr lang="en-CA" dirty="0" smtClean="0"/>
              <a:t>it reaches beneath her pride and bares</a:t>
            </a:r>
            <a:br>
              <a:rPr lang="en-CA" dirty="0" smtClean="0"/>
            </a:br>
            <a:r>
              <a:rPr lang="en-CA" dirty="0" smtClean="0"/>
              <a:t>her life and her mother's life</a:t>
            </a:r>
            <a:br>
              <a:rPr lang="en-CA" dirty="0" smtClean="0"/>
            </a:br>
            <a:r>
              <a:rPr lang="en-CA" dirty="0" smtClean="0"/>
              <a:t>and it tells them what to do.</a:t>
            </a:r>
            <a:br>
              <a:rPr lang="en-CA" dirty="0" smtClean="0"/>
            </a:br>
            <a:r>
              <a:rPr lang="en-CA" dirty="0" smtClean="0"/>
              <a:t/>
            </a:r>
            <a:br>
              <a:rPr lang="en-CA" dirty="0" smtClean="0"/>
            </a:br>
            <a:endParaRPr lang="en-CA" dirty="0"/>
          </a:p>
        </p:txBody>
      </p:sp>
      <p:sp>
        <p:nvSpPr>
          <p:cNvPr id="6" name="Content Placeholder 5"/>
          <p:cNvSpPr>
            <a:spLocks noGrp="1"/>
          </p:cNvSpPr>
          <p:nvPr>
            <p:ph sz="half" idx="2"/>
          </p:nvPr>
        </p:nvSpPr>
        <p:spPr/>
        <p:txBody>
          <a:bodyPr>
            <a:normAutofit fontScale="47500" lnSpcReduction="20000"/>
          </a:bodyPr>
          <a:lstStyle/>
          <a:p>
            <a:pPr>
              <a:buNone/>
            </a:pPr>
            <a:r>
              <a:rPr lang="en-CA" dirty="0" smtClean="0"/>
              <a:t>          It sneaks into her belly and growls</a:t>
            </a:r>
            <a:br>
              <a:rPr lang="en-CA" dirty="0" smtClean="0"/>
            </a:br>
            <a:r>
              <a:rPr lang="en-CA" dirty="0" smtClean="0"/>
              <a:t>until she has to laugh too long</a:t>
            </a:r>
            <a:br>
              <a:rPr lang="en-CA" dirty="0" smtClean="0"/>
            </a:br>
            <a:r>
              <a:rPr lang="en-CA" dirty="0" smtClean="0"/>
              <a:t>and too loud with her friends</a:t>
            </a:r>
            <a:br>
              <a:rPr lang="en-CA" dirty="0" smtClean="0"/>
            </a:br>
            <a:r>
              <a:rPr lang="en-CA" dirty="0" smtClean="0"/>
              <a:t>so they won't hear what it's saying</a:t>
            </a:r>
            <a:br>
              <a:rPr lang="en-CA" dirty="0" smtClean="0"/>
            </a:br>
            <a:r>
              <a:rPr lang="en-CA" dirty="0" smtClean="0"/>
              <a:t>about her.</a:t>
            </a:r>
            <a:br>
              <a:rPr lang="en-CA" dirty="0" smtClean="0"/>
            </a:br>
            <a:r>
              <a:rPr lang="en-CA" dirty="0" smtClean="0"/>
              <a:t/>
            </a:r>
            <a:br>
              <a:rPr lang="en-CA" dirty="0" smtClean="0"/>
            </a:br>
            <a:r>
              <a:rPr lang="en-CA" dirty="0" smtClean="0"/>
              <a:t>It yells orders at her</a:t>
            </a:r>
            <a:br>
              <a:rPr lang="en-CA" dirty="0" smtClean="0"/>
            </a:br>
            <a:r>
              <a:rPr lang="en-CA" dirty="0" smtClean="0"/>
              <a:t>and it takes anything it wants</a:t>
            </a:r>
            <a:br>
              <a:rPr lang="en-CA" dirty="0" smtClean="0"/>
            </a:br>
            <a:r>
              <a:rPr lang="en-CA" dirty="0" smtClean="0"/>
              <a:t>and she'll spend her whole life</a:t>
            </a:r>
            <a:br>
              <a:rPr lang="en-CA" dirty="0" smtClean="0"/>
            </a:br>
            <a:r>
              <a:rPr lang="en-CA" dirty="0" smtClean="0"/>
              <a:t>running toward it and</a:t>
            </a:r>
            <a:br>
              <a:rPr lang="en-CA" dirty="0" smtClean="0"/>
            </a:br>
            <a:r>
              <a:rPr lang="en-CA" dirty="0" smtClean="0"/>
              <a:t>hearing it break</a:t>
            </a:r>
            <a:br>
              <a:rPr lang="en-CA" dirty="0" smtClean="0"/>
            </a:br>
            <a:r>
              <a:rPr lang="en-CA" dirty="0" smtClean="0"/>
              <a:t>into laughter, just</a:t>
            </a:r>
            <a:br>
              <a:rPr lang="en-CA" dirty="0" smtClean="0"/>
            </a:br>
            <a:r>
              <a:rPr lang="en-CA" dirty="0" smtClean="0"/>
              <a:t>out of reach, just</a:t>
            </a:r>
            <a:br>
              <a:rPr lang="en-CA" dirty="0" smtClean="0"/>
            </a:br>
            <a:r>
              <a:rPr lang="en-CA" dirty="0" smtClean="0"/>
              <a:t>like her mother who sits today</a:t>
            </a:r>
            <a:br>
              <a:rPr lang="en-CA" dirty="0" smtClean="0"/>
            </a:br>
            <a:r>
              <a:rPr lang="en-CA" dirty="0" smtClean="0"/>
              <a:t>with her hands over her ears</a:t>
            </a:r>
            <a:br>
              <a:rPr lang="en-CA" dirty="0" smtClean="0"/>
            </a:br>
            <a:r>
              <a:rPr lang="en-CA" dirty="0" smtClean="0"/>
              <a:t>humming like crazy.</a:t>
            </a:r>
          </a:p>
          <a:p>
            <a:endParaRPr lang="en-US" dirty="0" smtClean="0"/>
          </a:p>
          <a:p>
            <a:endParaRPr lang="en-US" dirty="0" smtClean="0"/>
          </a:p>
          <a:p>
            <a:pPr>
              <a:buNone/>
            </a:pPr>
            <a:r>
              <a:rPr lang="en-US" dirty="0" smtClean="0"/>
              <a:t>  http://www.library.utoronto.ca/canpoetry/mcadam/poem6.htm</a:t>
            </a:r>
            <a:endParaRPr lang="en-CA" dirty="0" smtClean="0"/>
          </a:p>
          <a:p>
            <a:endParaRPr lang="en-CA" dirty="0" smtClean="0"/>
          </a:p>
          <a:p>
            <a:endParaRPr lang="en-CA"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3">
              <a:lumMod val="40000"/>
              <a:lumOff val="60000"/>
            </a:schemeClr>
          </a:solidFill>
        </p:spPr>
        <p:txBody>
          <a:bodyPr>
            <a:noAutofit/>
          </a:bodyPr>
          <a:lstStyle/>
          <a:p>
            <a:r>
              <a:rPr lang="en-US" sz="3200" dirty="0" smtClean="0">
                <a:solidFill>
                  <a:srgbClr val="C00000"/>
                </a:solidFill>
              </a:rPr>
              <a:t>T-title</a:t>
            </a:r>
            <a:r>
              <a:rPr lang="en-US" sz="3200" dirty="0" smtClean="0"/>
              <a:t>: The denotative meaning of the title words, without reference to the poem.</a:t>
            </a:r>
            <a:endParaRPr lang="en-CA" sz="3200" dirty="0"/>
          </a:p>
        </p:txBody>
      </p:sp>
      <p:sp>
        <p:nvSpPr>
          <p:cNvPr id="4" name="Text Placeholder 3"/>
          <p:cNvSpPr>
            <a:spLocks noGrp="1"/>
          </p:cNvSpPr>
          <p:nvPr>
            <p:ph type="body" idx="1"/>
          </p:nvPr>
        </p:nvSpPr>
        <p:spPr/>
        <p:txBody>
          <a:bodyPr/>
          <a:lstStyle/>
          <a:p>
            <a:r>
              <a:rPr lang="en-CA" cap="all" dirty="0" smtClean="0"/>
              <a:t>Money</a:t>
            </a:r>
            <a:endParaRPr lang="en-CA" dirty="0"/>
          </a:p>
        </p:txBody>
      </p:sp>
      <p:sp>
        <p:nvSpPr>
          <p:cNvPr id="5" name="Content Placeholder 4"/>
          <p:cNvSpPr>
            <a:spLocks noGrp="1"/>
          </p:cNvSpPr>
          <p:nvPr>
            <p:ph sz="half" idx="2"/>
          </p:nvPr>
        </p:nvSpPr>
        <p:spPr/>
        <p:txBody>
          <a:bodyPr>
            <a:normAutofit fontScale="92500" lnSpcReduction="20000"/>
          </a:bodyPr>
          <a:lstStyle/>
          <a:p>
            <a:r>
              <a:rPr lang="en-US" dirty="0" smtClean="0"/>
              <a:t>gold, silver, or other metal in pieces of convenient form stamped by government and issued as a medium of exchange and measure of value.</a:t>
            </a:r>
          </a:p>
          <a:p>
            <a:r>
              <a:rPr lang="en-CA" dirty="0" smtClean="0"/>
              <a:t>coins and banknotes</a:t>
            </a:r>
            <a:endParaRPr lang="en-US" dirty="0" smtClean="0"/>
          </a:p>
          <a:p>
            <a:r>
              <a:rPr lang="en-US" dirty="0" smtClean="0"/>
              <a:t>the assets, property, and resources owned by someone or something; wealth</a:t>
            </a:r>
          </a:p>
          <a:p>
            <a:r>
              <a:rPr lang="en-CA" dirty="0" smtClean="0"/>
              <a:t>financial gain</a:t>
            </a:r>
          </a:p>
          <a:p>
            <a:r>
              <a:rPr lang="en-CA" dirty="0" smtClean="0"/>
              <a:t>payment for work; wages</a:t>
            </a:r>
          </a:p>
          <a:p>
            <a:r>
              <a:rPr lang="en-US" dirty="0" smtClean="0"/>
              <a:t>a wealthy person or group</a:t>
            </a:r>
            <a:endParaRPr lang="en-CA" dirty="0"/>
          </a:p>
        </p:txBody>
      </p:sp>
      <p:sp>
        <p:nvSpPr>
          <p:cNvPr id="6" name="Text Placeholder 5"/>
          <p:cNvSpPr>
            <a:spLocks noGrp="1"/>
          </p:cNvSpPr>
          <p:nvPr>
            <p:ph type="body" sz="quarter" idx="3"/>
          </p:nvPr>
        </p:nvSpPr>
        <p:spPr/>
        <p:txBody>
          <a:bodyPr/>
          <a:lstStyle/>
          <a:p>
            <a:r>
              <a:rPr lang="en-CA" cap="all" dirty="0" smtClean="0"/>
              <a:t>Talks</a:t>
            </a:r>
            <a:endParaRPr lang="en-CA" dirty="0"/>
          </a:p>
        </p:txBody>
      </p:sp>
      <p:sp>
        <p:nvSpPr>
          <p:cNvPr id="7" name="Content Placeholder 6"/>
          <p:cNvSpPr>
            <a:spLocks noGrp="1"/>
          </p:cNvSpPr>
          <p:nvPr>
            <p:ph sz="quarter" idx="4"/>
          </p:nvPr>
        </p:nvSpPr>
        <p:spPr/>
        <p:txBody>
          <a:bodyPr>
            <a:normAutofit fontScale="92500"/>
          </a:bodyPr>
          <a:lstStyle/>
          <a:p>
            <a:r>
              <a:rPr lang="en-US" dirty="0" smtClean="0"/>
              <a:t>to speak in order to give information or express ideas or feelings;</a:t>
            </a:r>
          </a:p>
          <a:p>
            <a:r>
              <a:rPr lang="en-US" dirty="0" smtClean="0"/>
              <a:t>to communicate by spoken words</a:t>
            </a:r>
          </a:p>
          <a:p>
            <a:r>
              <a:rPr lang="en-US" dirty="0" smtClean="0"/>
              <a:t>to negotiate</a:t>
            </a:r>
          </a:p>
          <a:p>
            <a:r>
              <a:rPr lang="en-US" dirty="0" smtClean="0"/>
              <a:t>to reveal secret or confidential information</a:t>
            </a:r>
          </a:p>
          <a:p>
            <a:r>
              <a:rPr lang="en-US" dirty="0" smtClean="0"/>
              <a:t>to gossip</a:t>
            </a:r>
          </a:p>
          <a:p>
            <a:r>
              <a:rPr lang="en-US" dirty="0" smtClean="0"/>
              <a:t> informal addresses or lectures</a:t>
            </a:r>
            <a:endParaRPr lang="en-CA"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1143000"/>
          </a:xfrm>
          <a:solidFill>
            <a:schemeClr val="accent6">
              <a:lumMod val="40000"/>
              <a:lumOff val="60000"/>
            </a:schemeClr>
          </a:solidFill>
        </p:spPr>
        <p:txBody>
          <a:bodyPr>
            <a:noAutofit/>
          </a:bodyPr>
          <a:lstStyle/>
          <a:p>
            <a:r>
              <a:rPr lang="en-US" sz="2800" dirty="0" smtClean="0">
                <a:solidFill>
                  <a:srgbClr val="C00000"/>
                </a:solidFill>
              </a:rPr>
              <a:t>P-paraphrase (1 of 5): </a:t>
            </a:r>
            <a:r>
              <a:rPr lang="en-US" sz="2800" dirty="0" smtClean="0"/>
              <a:t>Put the poem, sentence-by-sentence, in your own words.  </a:t>
            </a:r>
            <a:endParaRPr lang="en-CA" sz="2800" dirty="0"/>
          </a:p>
        </p:txBody>
      </p:sp>
      <p:sp>
        <p:nvSpPr>
          <p:cNvPr id="3" name="Content Placeholder 2"/>
          <p:cNvSpPr>
            <a:spLocks noGrp="1"/>
          </p:cNvSpPr>
          <p:nvPr>
            <p:ph idx="1"/>
          </p:nvPr>
        </p:nvSpPr>
        <p:spPr>
          <a:xfrm>
            <a:off x="457200" y="1500174"/>
            <a:ext cx="8229600" cy="4625989"/>
          </a:xfrm>
        </p:spPr>
        <p:txBody>
          <a:bodyPr>
            <a:normAutofit fontScale="85000" lnSpcReduction="10000"/>
          </a:bodyPr>
          <a:lstStyle/>
          <a:p>
            <a:pPr>
              <a:buNone/>
            </a:pPr>
            <a:r>
              <a:rPr lang="en-CA" dirty="0" smtClean="0"/>
              <a:t>    </a:t>
            </a:r>
            <a:r>
              <a:rPr lang="en-CA" sz="1900" dirty="0" smtClean="0"/>
              <a:t>It whispers outside her window</a:t>
            </a:r>
            <a:br>
              <a:rPr lang="en-CA" sz="1900" dirty="0" smtClean="0"/>
            </a:br>
            <a:r>
              <a:rPr lang="en-CA" sz="1900" dirty="0" smtClean="0"/>
              <a:t>at night, as she lingers</a:t>
            </a:r>
            <a:br>
              <a:rPr lang="en-CA" sz="1900" dirty="0" smtClean="0"/>
            </a:br>
            <a:r>
              <a:rPr lang="en-CA" sz="1900" dirty="0" smtClean="0"/>
              <a:t>between dreams that promise</a:t>
            </a:r>
            <a:br>
              <a:rPr lang="en-CA" sz="1900" dirty="0" smtClean="0"/>
            </a:br>
            <a:r>
              <a:rPr lang="en-CA" sz="1900" dirty="0" smtClean="0"/>
              <a:t>the future in another part of town,</a:t>
            </a:r>
            <a:br>
              <a:rPr lang="en-CA" sz="1900" dirty="0" smtClean="0"/>
            </a:br>
            <a:r>
              <a:rPr lang="en-CA" sz="1900" dirty="0" smtClean="0"/>
              <a:t>away from this world of broken</a:t>
            </a:r>
            <a:br>
              <a:rPr lang="en-CA" sz="1900" dirty="0" smtClean="0"/>
            </a:br>
            <a:r>
              <a:rPr lang="en-CA" sz="1900" dirty="0" smtClean="0"/>
              <a:t>locks and basement suites.</a:t>
            </a:r>
          </a:p>
          <a:p>
            <a:r>
              <a:rPr lang="en-CA" dirty="0" smtClean="0">
                <a:solidFill>
                  <a:srgbClr val="C00000"/>
                </a:solidFill>
              </a:rPr>
              <a:t>Paraphrase </a:t>
            </a:r>
            <a:r>
              <a:rPr lang="en-CA" dirty="0" smtClean="0"/>
              <a:t>– Some unnamed thing (money?) is making a quiet sound- maybe words- outside an unidentified woman or girl’s window, at night,  while she is asleep and in between dreams.  The dreams are about a place somewhere in her own town where she does not live.  She lives in a part of town where the locks on people’s doors are broken and where there are rooms in the basements of buildings.</a:t>
            </a:r>
            <a:endParaRPr lang="en-CA"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928694"/>
          </a:xfrm>
          <a:solidFill>
            <a:schemeClr val="accent6">
              <a:lumMod val="40000"/>
              <a:lumOff val="60000"/>
            </a:schemeClr>
          </a:solidFill>
        </p:spPr>
        <p:txBody>
          <a:bodyPr>
            <a:noAutofit/>
          </a:bodyPr>
          <a:lstStyle/>
          <a:p>
            <a:r>
              <a:rPr lang="en-US" sz="2800" dirty="0" smtClean="0">
                <a:solidFill>
                  <a:srgbClr val="C00000"/>
                </a:solidFill>
              </a:rPr>
              <a:t>P-paraphrase continued (2 of 5): </a:t>
            </a:r>
            <a:endParaRPr lang="en-CA" sz="2800" dirty="0"/>
          </a:p>
        </p:txBody>
      </p:sp>
      <p:sp>
        <p:nvSpPr>
          <p:cNvPr id="3" name="Content Placeholder 2"/>
          <p:cNvSpPr>
            <a:spLocks noGrp="1"/>
          </p:cNvSpPr>
          <p:nvPr>
            <p:ph idx="1"/>
          </p:nvPr>
        </p:nvSpPr>
        <p:spPr>
          <a:xfrm>
            <a:off x="457200" y="1428736"/>
            <a:ext cx="8229600" cy="4697427"/>
          </a:xfrm>
        </p:spPr>
        <p:txBody>
          <a:bodyPr>
            <a:normAutofit fontScale="92500" lnSpcReduction="10000"/>
          </a:bodyPr>
          <a:lstStyle/>
          <a:p>
            <a:pPr>
              <a:buNone/>
            </a:pPr>
            <a:r>
              <a:rPr lang="en-CA" sz="1600" dirty="0" smtClean="0"/>
              <a:t>       It chatters in her ear beneath</a:t>
            </a:r>
            <a:br>
              <a:rPr lang="en-CA" sz="1600" dirty="0" smtClean="0"/>
            </a:br>
            <a:r>
              <a:rPr lang="en-CA" sz="1600" dirty="0" smtClean="0"/>
              <a:t>the echoes of the mall, when she</a:t>
            </a:r>
            <a:br>
              <a:rPr lang="en-CA" sz="1600" dirty="0" smtClean="0"/>
            </a:br>
            <a:r>
              <a:rPr lang="en-CA" sz="1600" dirty="0" smtClean="0"/>
              <a:t>wanders the halls, her hands</a:t>
            </a:r>
            <a:br>
              <a:rPr lang="en-CA" sz="1600" dirty="0" smtClean="0"/>
            </a:br>
            <a:r>
              <a:rPr lang="en-CA" sz="1600" dirty="0" smtClean="0"/>
              <a:t>empty in her pockets or surfacing</a:t>
            </a:r>
            <a:br>
              <a:rPr lang="en-CA" sz="1600" dirty="0" smtClean="0"/>
            </a:br>
            <a:r>
              <a:rPr lang="en-CA" sz="1600" dirty="0" smtClean="0"/>
              <a:t>to take the temporary warmth</a:t>
            </a:r>
            <a:br>
              <a:rPr lang="en-CA" sz="1600" dirty="0" smtClean="0"/>
            </a:br>
            <a:r>
              <a:rPr lang="en-CA" sz="1600" dirty="0" smtClean="0"/>
              <a:t>of objects she'll never own.</a:t>
            </a:r>
          </a:p>
          <a:p>
            <a:pPr>
              <a:buNone/>
            </a:pPr>
            <a:r>
              <a:rPr lang="en-US" sz="2800" dirty="0" smtClean="0"/>
              <a:t>Paraphrase:  The whispering sound talks rapidly or incessantly about trivial matters into the woman or girl’s ear.  The talking is overshadowed by the sounds heard when she walked aimlessly through a mall earlier.  As she walked through the mall she had her hands in her pockets which had nothing in them.  At least once, she took her hands out of her pockets and held things in the mall that will never be hers.  When she held these objects they made her hands feel warm.</a:t>
            </a:r>
            <a:endParaRPr lang="en-CA" sz="2800"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928694"/>
          </a:xfrm>
          <a:solidFill>
            <a:schemeClr val="accent6">
              <a:lumMod val="40000"/>
              <a:lumOff val="60000"/>
            </a:schemeClr>
          </a:solidFill>
        </p:spPr>
        <p:txBody>
          <a:bodyPr>
            <a:noAutofit/>
          </a:bodyPr>
          <a:lstStyle/>
          <a:p>
            <a:r>
              <a:rPr lang="en-US" sz="2800" dirty="0" smtClean="0">
                <a:solidFill>
                  <a:srgbClr val="C00000"/>
                </a:solidFill>
              </a:rPr>
              <a:t>P-paraphrase continued (3 of 5): </a:t>
            </a:r>
            <a:endParaRPr lang="en-CA" sz="2800" dirty="0"/>
          </a:p>
        </p:txBody>
      </p:sp>
      <p:sp>
        <p:nvSpPr>
          <p:cNvPr id="3" name="Content Placeholder 2"/>
          <p:cNvSpPr>
            <a:spLocks noGrp="1"/>
          </p:cNvSpPr>
          <p:nvPr>
            <p:ph idx="1"/>
          </p:nvPr>
        </p:nvSpPr>
        <p:spPr>
          <a:xfrm>
            <a:off x="457200" y="1428736"/>
            <a:ext cx="8229600" cy="4697427"/>
          </a:xfrm>
        </p:spPr>
        <p:txBody>
          <a:bodyPr>
            <a:normAutofit fontScale="92500" lnSpcReduction="20000"/>
          </a:bodyPr>
          <a:lstStyle/>
          <a:p>
            <a:pPr>
              <a:buNone/>
            </a:pPr>
            <a:r>
              <a:rPr lang="en-CA" dirty="0" smtClean="0"/>
              <a:t>    </a:t>
            </a:r>
            <a:r>
              <a:rPr lang="en-CA" sz="1600" dirty="0" smtClean="0"/>
              <a:t>It mutters in the voices of landlords</a:t>
            </a:r>
            <a:br>
              <a:rPr lang="en-CA" sz="1600" dirty="0" smtClean="0"/>
            </a:br>
            <a:r>
              <a:rPr lang="en-CA" sz="1600" dirty="0" smtClean="0"/>
              <a:t>and teachers and grocery store clerks;</a:t>
            </a:r>
            <a:br>
              <a:rPr lang="en-CA" sz="1600" dirty="0" smtClean="0"/>
            </a:br>
            <a:r>
              <a:rPr lang="en-CA" sz="1600" dirty="0" smtClean="0"/>
              <a:t>it reaches beneath her pride and bares</a:t>
            </a:r>
            <a:br>
              <a:rPr lang="en-CA" sz="1600" dirty="0" smtClean="0"/>
            </a:br>
            <a:r>
              <a:rPr lang="en-CA" sz="1600" dirty="0" smtClean="0"/>
              <a:t>her life and her mother's life</a:t>
            </a:r>
            <a:br>
              <a:rPr lang="en-CA" sz="1600" dirty="0" smtClean="0"/>
            </a:br>
            <a:r>
              <a:rPr lang="en-CA" sz="1600" dirty="0" smtClean="0"/>
              <a:t>and it tells them what to do.</a:t>
            </a:r>
          </a:p>
          <a:p>
            <a:pPr>
              <a:buNone/>
            </a:pPr>
            <a:endParaRPr lang="en-CA" sz="1600" dirty="0" smtClean="0"/>
          </a:p>
          <a:p>
            <a:pPr>
              <a:buNone/>
            </a:pPr>
            <a:r>
              <a:rPr lang="en-CA" sz="2800" dirty="0" smtClean="0"/>
              <a:t>Paraphrase: The unnamed thing (money - implied) has a voice that is - or  sounds like - the voices of the person who owns the places where she has lived, the people who have taught her in school, and the people who work in grocery stores she has been to.  The thing is able to access things about her that are pushed down in her below her pride - her own life  and her mother’s life. The thing  gives the woman or girl and her mother’s life  instructions or directions on their actions.</a:t>
            </a:r>
            <a:endParaRPr lang="en-CA" sz="2800"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1000132"/>
          </a:xfrm>
          <a:solidFill>
            <a:schemeClr val="accent6">
              <a:lumMod val="40000"/>
              <a:lumOff val="60000"/>
            </a:schemeClr>
          </a:solidFill>
        </p:spPr>
        <p:txBody>
          <a:bodyPr>
            <a:noAutofit/>
          </a:bodyPr>
          <a:lstStyle/>
          <a:p>
            <a:r>
              <a:rPr lang="en-US" sz="2800" dirty="0" smtClean="0">
                <a:solidFill>
                  <a:srgbClr val="C00000"/>
                </a:solidFill>
              </a:rPr>
              <a:t>P-paraphrase continued (4 of 5): </a:t>
            </a:r>
            <a:endParaRPr lang="en-CA" sz="2800" dirty="0"/>
          </a:p>
        </p:txBody>
      </p:sp>
      <p:sp>
        <p:nvSpPr>
          <p:cNvPr id="3" name="Content Placeholder 2"/>
          <p:cNvSpPr>
            <a:spLocks noGrp="1"/>
          </p:cNvSpPr>
          <p:nvPr>
            <p:ph idx="1"/>
          </p:nvPr>
        </p:nvSpPr>
        <p:spPr>
          <a:xfrm>
            <a:off x="457200" y="1500174"/>
            <a:ext cx="8229600" cy="4625989"/>
          </a:xfrm>
        </p:spPr>
        <p:txBody>
          <a:bodyPr/>
          <a:lstStyle/>
          <a:p>
            <a:pPr>
              <a:buNone/>
            </a:pPr>
            <a:r>
              <a:rPr lang="en-CA" dirty="0" smtClean="0"/>
              <a:t>    </a:t>
            </a:r>
            <a:r>
              <a:rPr lang="en-CA" sz="1600" dirty="0" smtClean="0"/>
              <a:t>It sneaks into her belly and growls</a:t>
            </a:r>
            <a:br>
              <a:rPr lang="en-CA" sz="1600" dirty="0" smtClean="0"/>
            </a:br>
            <a:r>
              <a:rPr lang="en-CA" sz="1600" dirty="0" smtClean="0"/>
              <a:t>until she has to laugh too long</a:t>
            </a:r>
            <a:br>
              <a:rPr lang="en-CA" sz="1600" dirty="0" smtClean="0"/>
            </a:br>
            <a:r>
              <a:rPr lang="en-CA" sz="1600" dirty="0" smtClean="0"/>
              <a:t>and too loud with her friends</a:t>
            </a:r>
            <a:br>
              <a:rPr lang="en-CA" sz="1600" dirty="0" smtClean="0"/>
            </a:br>
            <a:r>
              <a:rPr lang="en-CA" sz="1600" dirty="0" smtClean="0"/>
              <a:t>so they won't hear what it's saying</a:t>
            </a:r>
            <a:br>
              <a:rPr lang="en-CA" sz="1600" dirty="0" smtClean="0"/>
            </a:br>
            <a:r>
              <a:rPr lang="en-CA" sz="1600" dirty="0" smtClean="0"/>
              <a:t>about her.</a:t>
            </a:r>
          </a:p>
          <a:p>
            <a:pPr>
              <a:buNone/>
            </a:pPr>
            <a:endParaRPr lang="en-CA" sz="1600" dirty="0" smtClean="0"/>
          </a:p>
          <a:p>
            <a:pPr>
              <a:buNone/>
            </a:pPr>
            <a:r>
              <a:rPr lang="en-CA" sz="2600" dirty="0" smtClean="0"/>
              <a:t>Paraphrase: The unnamed thing (money) is inside the woman or girl’s  belly and it growls so much that she tries to cover the thing’s  sound or voice by laughing;  she does not want her friends to be able to hear the thing and judge her because of what it says about her.</a:t>
            </a:r>
            <a:endParaRPr lang="en-CA" sz="2600"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857256"/>
          </a:xfrm>
          <a:solidFill>
            <a:schemeClr val="accent6">
              <a:lumMod val="40000"/>
              <a:lumOff val="60000"/>
            </a:schemeClr>
          </a:solidFill>
        </p:spPr>
        <p:txBody>
          <a:bodyPr>
            <a:noAutofit/>
          </a:bodyPr>
          <a:lstStyle/>
          <a:p>
            <a:r>
              <a:rPr lang="en-US" sz="2800" dirty="0" smtClean="0">
                <a:solidFill>
                  <a:srgbClr val="C00000"/>
                </a:solidFill>
              </a:rPr>
              <a:t>P-paraphrase continued (5 of 5): </a:t>
            </a:r>
            <a:endParaRPr lang="en-CA" sz="2800" dirty="0"/>
          </a:p>
        </p:txBody>
      </p:sp>
      <p:sp>
        <p:nvSpPr>
          <p:cNvPr id="3" name="Content Placeholder 2"/>
          <p:cNvSpPr>
            <a:spLocks noGrp="1"/>
          </p:cNvSpPr>
          <p:nvPr>
            <p:ph idx="1"/>
          </p:nvPr>
        </p:nvSpPr>
        <p:spPr>
          <a:xfrm>
            <a:off x="457200" y="1142984"/>
            <a:ext cx="8229600" cy="5429288"/>
          </a:xfrm>
        </p:spPr>
        <p:txBody>
          <a:bodyPr>
            <a:normAutofit fontScale="92500" lnSpcReduction="20000"/>
          </a:bodyPr>
          <a:lstStyle/>
          <a:p>
            <a:pPr>
              <a:buNone/>
            </a:pPr>
            <a:r>
              <a:rPr lang="en-CA" dirty="0" smtClean="0"/>
              <a:t>    </a:t>
            </a:r>
            <a:r>
              <a:rPr lang="en-CA" sz="1700" dirty="0" smtClean="0"/>
              <a:t>It yells orders at her</a:t>
            </a:r>
            <a:br>
              <a:rPr lang="en-CA" sz="1700" dirty="0" smtClean="0"/>
            </a:br>
            <a:r>
              <a:rPr lang="en-CA" sz="1700" dirty="0" smtClean="0"/>
              <a:t>and it takes anything it wants</a:t>
            </a:r>
            <a:br>
              <a:rPr lang="en-CA" sz="1700" dirty="0" smtClean="0"/>
            </a:br>
            <a:r>
              <a:rPr lang="en-CA" sz="1700" dirty="0" smtClean="0"/>
              <a:t>and she'll spend her whole life</a:t>
            </a:r>
            <a:br>
              <a:rPr lang="en-CA" sz="1700" dirty="0" smtClean="0"/>
            </a:br>
            <a:r>
              <a:rPr lang="en-CA" sz="1700" dirty="0" smtClean="0"/>
              <a:t>running toward it and</a:t>
            </a:r>
            <a:br>
              <a:rPr lang="en-CA" sz="1700" dirty="0" smtClean="0"/>
            </a:br>
            <a:r>
              <a:rPr lang="en-CA" sz="1700" dirty="0" smtClean="0"/>
              <a:t>hearing it break</a:t>
            </a:r>
            <a:br>
              <a:rPr lang="en-CA" sz="1700" dirty="0" smtClean="0"/>
            </a:br>
            <a:r>
              <a:rPr lang="en-CA" sz="1700" dirty="0" smtClean="0"/>
              <a:t>into laughter, just</a:t>
            </a:r>
            <a:br>
              <a:rPr lang="en-CA" sz="1700" dirty="0" smtClean="0"/>
            </a:br>
            <a:r>
              <a:rPr lang="en-CA" sz="1700" dirty="0" smtClean="0"/>
              <a:t>out of reach, just</a:t>
            </a:r>
            <a:br>
              <a:rPr lang="en-CA" sz="1700" dirty="0" smtClean="0"/>
            </a:br>
            <a:r>
              <a:rPr lang="en-CA" sz="1700" dirty="0" smtClean="0"/>
              <a:t>like her mother who sits today</a:t>
            </a:r>
            <a:br>
              <a:rPr lang="en-CA" sz="1700" dirty="0" smtClean="0"/>
            </a:br>
            <a:r>
              <a:rPr lang="en-CA" sz="1700" dirty="0" smtClean="0"/>
              <a:t>with her hands over her ears</a:t>
            </a:r>
            <a:br>
              <a:rPr lang="en-CA" sz="1700" dirty="0" smtClean="0"/>
            </a:br>
            <a:r>
              <a:rPr lang="en-CA" sz="1700" dirty="0" smtClean="0"/>
              <a:t>humming like crazy.</a:t>
            </a:r>
          </a:p>
          <a:p>
            <a:pPr>
              <a:buNone/>
            </a:pPr>
            <a:endParaRPr lang="en-CA" sz="1700" dirty="0" smtClean="0"/>
          </a:p>
          <a:p>
            <a:pPr>
              <a:buNone/>
            </a:pPr>
            <a:r>
              <a:rPr lang="en-US" sz="2600" b="1" dirty="0" smtClean="0">
                <a:solidFill>
                  <a:srgbClr val="C00000"/>
                </a:solidFill>
              </a:rPr>
              <a:t>Paraphrase:  </a:t>
            </a:r>
            <a:r>
              <a:rPr lang="en-US" sz="2600" dirty="0" smtClean="0"/>
              <a:t>The unnamed thing (money) speaks in a loud authoritative voice; it takes things what it wants away from what  we now know is  a girl (because she still lives with her mother) and tells her that she will run toward the thing but never reach it in her life ; she will hear the thing laughing and never hear it  stop working.  The thing can never be touched or grasped by the woman or girl; this is like her mother who sits with her hands over her ears while making a low , steady and continuous sound.</a:t>
            </a:r>
            <a:endParaRPr lang="en-CA" sz="2600" dirty="0" smtClean="0"/>
          </a:p>
          <a:p>
            <a:pPr>
              <a:buNone/>
            </a:pPr>
            <a:endParaRPr lang="en-CA"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1143000"/>
          </a:xfrm>
          <a:solidFill>
            <a:schemeClr val="accent4">
              <a:lumMod val="20000"/>
              <a:lumOff val="80000"/>
            </a:schemeClr>
          </a:solidFill>
        </p:spPr>
        <p:txBody>
          <a:bodyPr>
            <a:noAutofit/>
          </a:bodyPr>
          <a:lstStyle/>
          <a:p>
            <a:r>
              <a:rPr lang="en-US" sz="3200" dirty="0" smtClean="0">
                <a:solidFill>
                  <a:srgbClr val="C00000"/>
                </a:solidFill>
              </a:rPr>
              <a:t>C-connotation:</a:t>
            </a:r>
            <a:r>
              <a:rPr lang="en-US" sz="3200" dirty="0" smtClean="0"/>
              <a:t> looking for use of figurative language.</a:t>
            </a:r>
          </a:p>
        </p:txBody>
      </p:sp>
      <p:sp>
        <p:nvSpPr>
          <p:cNvPr id="3" name="Content Placeholder 2"/>
          <p:cNvSpPr>
            <a:spLocks noGrp="1"/>
          </p:cNvSpPr>
          <p:nvPr>
            <p:ph idx="1"/>
          </p:nvPr>
        </p:nvSpPr>
        <p:spPr/>
        <p:txBody>
          <a:bodyPr>
            <a:normAutofit fontScale="32500" lnSpcReduction="20000"/>
          </a:bodyPr>
          <a:lstStyle/>
          <a:p>
            <a:pPr>
              <a:buNone/>
            </a:pPr>
            <a:r>
              <a:rPr lang="en-US" sz="7400" dirty="0" smtClean="0"/>
              <a:t>     Money is personified as some sort of predator which the character cannot touch or run from; it is both inside and outside the character:</a:t>
            </a:r>
          </a:p>
          <a:p>
            <a:pPr>
              <a:buNone/>
            </a:pPr>
            <a:r>
              <a:rPr lang="en-CA" sz="7400" dirty="0" smtClean="0"/>
              <a:t> </a:t>
            </a:r>
            <a:endParaRPr lang="en-CA" sz="6000" dirty="0" smtClean="0"/>
          </a:p>
          <a:p>
            <a:pPr>
              <a:buNone/>
            </a:pPr>
            <a:r>
              <a:rPr lang="en-CA" sz="4900" dirty="0" smtClean="0"/>
              <a:t>Personification-</a:t>
            </a:r>
          </a:p>
          <a:p>
            <a:r>
              <a:rPr lang="en-CA" sz="4900" b="1" dirty="0" smtClean="0"/>
              <a:t>“It whispers </a:t>
            </a:r>
            <a:r>
              <a:rPr lang="en-CA" sz="4900" dirty="0" smtClean="0"/>
              <a:t>outside her window/ at night”</a:t>
            </a:r>
          </a:p>
          <a:p>
            <a:r>
              <a:rPr lang="en-CA" sz="4900" b="1" dirty="0" smtClean="0"/>
              <a:t>“It chatters </a:t>
            </a:r>
            <a:r>
              <a:rPr lang="en-CA" sz="4900" dirty="0" smtClean="0"/>
              <a:t>in her ear beneath/ the echoes of the mall”</a:t>
            </a:r>
          </a:p>
          <a:p>
            <a:r>
              <a:rPr lang="en-CA" sz="4900" b="1" dirty="0" smtClean="0"/>
              <a:t>“It mutters </a:t>
            </a:r>
            <a:r>
              <a:rPr lang="en-CA" sz="4900" dirty="0" smtClean="0"/>
              <a:t>in the voices of landlords/ and teachers and grocery store clerks”</a:t>
            </a:r>
          </a:p>
          <a:p>
            <a:r>
              <a:rPr lang="en-CA" sz="4900" b="1" dirty="0" smtClean="0"/>
              <a:t>“it reaches beneath her pride </a:t>
            </a:r>
            <a:r>
              <a:rPr lang="en-CA" sz="4900" dirty="0" smtClean="0"/>
              <a:t>and bares/ her life and her mother's life/ and it tells them what to do."</a:t>
            </a:r>
          </a:p>
          <a:p>
            <a:r>
              <a:rPr lang="en-CA" sz="4900" b="1" dirty="0" smtClean="0"/>
              <a:t> “It sneaks </a:t>
            </a:r>
            <a:r>
              <a:rPr lang="en-CA" sz="4900" dirty="0" smtClean="0"/>
              <a:t>into her belly and growls”</a:t>
            </a:r>
          </a:p>
          <a:p>
            <a:r>
              <a:rPr lang="en-CA" sz="4900" b="1" dirty="0" smtClean="0"/>
              <a:t>“It yells orders </a:t>
            </a:r>
            <a:r>
              <a:rPr lang="en-CA" sz="4900" dirty="0" smtClean="0"/>
              <a:t>at her”</a:t>
            </a:r>
          </a:p>
          <a:p>
            <a:r>
              <a:rPr lang="en-CA" sz="4900" dirty="0" smtClean="0"/>
              <a:t> “</a:t>
            </a:r>
            <a:r>
              <a:rPr lang="en-CA" sz="4900" b="1" dirty="0" smtClean="0"/>
              <a:t>it takes anything it wants”</a:t>
            </a:r>
            <a:r>
              <a:rPr lang="en-CA" sz="5000" dirty="0" smtClean="0"/>
              <a:t/>
            </a:r>
            <a:br>
              <a:rPr lang="en-CA" sz="5000" dirty="0" smtClean="0"/>
            </a:br>
            <a:r>
              <a:rPr lang="en-CA" sz="5000" dirty="0" smtClean="0"/>
              <a:t/>
            </a:r>
            <a:br>
              <a:rPr lang="en-CA" sz="5000" dirty="0" smtClean="0"/>
            </a:br>
            <a:r>
              <a:rPr lang="en-US" sz="5000" dirty="0" smtClean="0"/>
              <a:t> </a:t>
            </a:r>
            <a:endParaRPr lang="en-CA" sz="5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blinds(horizontal)">
                                      <p:cBhvr>
                                        <p:cTn id="12" dur="500"/>
                                        <p:tgtEl>
                                          <p:spTgt spid="3">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blinds(horizontal)">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blinds(horizontal)">
                                      <p:cBhvr>
                                        <p:cTn id="22" dur="500"/>
                                        <p:tgtEl>
                                          <p:spTgt spid="3">
                                            <p:txEl>
                                              <p:pRg st="5" end="5"/>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3">
                                            <p:txEl>
                                              <p:pRg st="6" end="6"/>
                                            </p:txEl>
                                          </p:spTgt>
                                        </p:tgtEl>
                                        <p:attrNameLst>
                                          <p:attrName>style.visibility</p:attrName>
                                        </p:attrNameLst>
                                      </p:cBhvr>
                                      <p:to>
                                        <p:strVal val="visible"/>
                                      </p:to>
                                    </p:set>
                                    <p:animEffect transition="in" filter="blinds(horizontal)">
                                      <p:cBhvr>
                                        <p:cTn id="27" dur="500"/>
                                        <p:tgtEl>
                                          <p:spTgt spid="3">
                                            <p:txEl>
                                              <p:pRg st="6" end="6"/>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nodeType="clickEffect">
                                  <p:stCondLst>
                                    <p:cond delay="0"/>
                                  </p:stCondLst>
                                  <p:childTnLst>
                                    <p:set>
                                      <p:cBhvr>
                                        <p:cTn id="31" dur="1" fill="hold">
                                          <p:stCondLst>
                                            <p:cond delay="0"/>
                                          </p:stCondLst>
                                        </p:cTn>
                                        <p:tgtEl>
                                          <p:spTgt spid="3">
                                            <p:txEl>
                                              <p:pRg st="7" end="7"/>
                                            </p:txEl>
                                          </p:spTgt>
                                        </p:tgtEl>
                                        <p:attrNameLst>
                                          <p:attrName>style.visibility</p:attrName>
                                        </p:attrNameLst>
                                      </p:cBhvr>
                                      <p:to>
                                        <p:strVal val="visible"/>
                                      </p:to>
                                    </p:set>
                                    <p:animEffect transition="in" filter="blinds(horizontal)">
                                      <p:cBhvr>
                                        <p:cTn id="32" dur="500"/>
                                        <p:tgtEl>
                                          <p:spTgt spid="3">
                                            <p:txEl>
                                              <p:pRg st="7" end="7"/>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nodeType="clickEffect">
                                  <p:stCondLst>
                                    <p:cond delay="0"/>
                                  </p:stCondLst>
                                  <p:childTnLst>
                                    <p:set>
                                      <p:cBhvr>
                                        <p:cTn id="36" dur="1" fill="hold">
                                          <p:stCondLst>
                                            <p:cond delay="0"/>
                                          </p:stCondLst>
                                        </p:cTn>
                                        <p:tgtEl>
                                          <p:spTgt spid="3">
                                            <p:txEl>
                                              <p:pRg st="8" end="8"/>
                                            </p:txEl>
                                          </p:spTgt>
                                        </p:tgtEl>
                                        <p:attrNameLst>
                                          <p:attrName>style.visibility</p:attrName>
                                        </p:attrNameLst>
                                      </p:cBhvr>
                                      <p:to>
                                        <p:strVal val="visible"/>
                                      </p:to>
                                    </p:set>
                                    <p:animEffect transition="in" filter="blinds(horizontal)">
                                      <p:cBhvr>
                                        <p:cTn id="37" dur="500"/>
                                        <p:tgtEl>
                                          <p:spTgt spid="3">
                                            <p:txEl>
                                              <p:pRg st="8" end="8"/>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3" presetClass="entr" presetSubtype="10" fill="hold" nodeType="clickEffect">
                                  <p:stCondLst>
                                    <p:cond delay="0"/>
                                  </p:stCondLst>
                                  <p:childTnLst>
                                    <p:set>
                                      <p:cBhvr>
                                        <p:cTn id="41" dur="1" fill="hold">
                                          <p:stCondLst>
                                            <p:cond delay="0"/>
                                          </p:stCondLst>
                                        </p:cTn>
                                        <p:tgtEl>
                                          <p:spTgt spid="3">
                                            <p:txEl>
                                              <p:pRg st="9" end="9"/>
                                            </p:txEl>
                                          </p:spTgt>
                                        </p:tgtEl>
                                        <p:attrNameLst>
                                          <p:attrName>style.visibility</p:attrName>
                                        </p:attrNameLst>
                                      </p:cBhvr>
                                      <p:to>
                                        <p:strVal val="visible"/>
                                      </p:to>
                                    </p:set>
                                    <p:animEffect transition="in" filter="blinds(horizontal)">
                                      <p:cBhvr>
                                        <p:cTn id="42" dur="500"/>
                                        <p:tgtEl>
                                          <p:spTgt spid="3">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1143000"/>
          </a:xfrm>
          <a:solidFill>
            <a:schemeClr val="accent4">
              <a:lumMod val="20000"/>
              <a:lumOff val="80000"/>
            </a:schemeClr>
          </a:solidFill>
        </p:spPr>
        <p:txBody>
          <a:bodyPr>
            <a:noAutofit/>
          </a:bodyPr>
          <a:lstStyle/>
          <a:p>
            <a:r>
              <a:rPr lang="en-US" sz="3200" dirty="0" smtClean="0">
                <a:solidFill>
                  <a:srgbClr val="C00000"/>
                </a:solidFill>
              </a:rPr>
              <a:t>C-connotation:</a:t>
            </a:r>
            <a:r>
              <a:rPr lang="en-US" sz="3200" dirty="0" smtClean="0"/>
              <a:t> looking for use of figurative language.</a:t>
            </a:r>
          </a:p>
        </p:txBody>
      </p:sp>
      <p:sp>
        <p:nvSpPr>
          <p:cNvPr id="3" name="Content Placeholder 2"/>
          <p:cNvSpPr>
            <a:spLocks noGrp="1"/>
          </p:cNvSpPr>
          <p:nvPr>
            <p:ph idx="1"/>
          </p:nvPr>
        </p:nvSpPr>
        <p:spPr>
          <a:xfrm>
            <a:off x="457200" y="1600200"/>
            <a:ext cx="8229600" cy="4829196"/>
          </a:xfrm>
        </p:spPr>
        <p:txBody>
          <a:bodyPr>
            <a:normAutofit/>
          </a:bodyPr>
          <a:lstStyle/>
          <a:p>
            <a:pPr>
              <a:buNone/>
            </a:pPr>
            <a:r>
              <a:rPr lang="en-US" sz="1600" dirty="0" smtClean="0"/>
              <a:t>Appeals to sense of hearing:</a:t>
            </a:r>
            <a:endParaRPr lang="en-CA" sz="1600" dirty="0" smtClean="0"/>
          </a:p>
          <a:p>
            <a:r>
              <a:rPr lang="en-CA" sz="1600" dirty="0" smtClean="0"/>
              <a:t>“It whispers”</a:t>
            </a:r>
          </a:p>
          <a:p>
            <a:r>
              <a:rPr lang="en-CA" sz="1600" dirty="0" smtClean="0"/>
              <a:t>“It chatters”... “beneath echoes of the mall”</a:t>
            </a:r>
          </a:p>
          <a:p>
            <a:r>
              <a:rPr lang="en-CA" sz="1600" dirty="0" smtClean="0"/>
              <a:t>“It mutters”</a:t>
            </a:r>
          </a:p>
          <a:p>
            <a:r>
              <a:rPr lang="en-US" sz="1600" dirty="0" smtClean="0"/>
              <a:t>“[it] growls”</a:t>
            </a:r>
          </a:p>
          <a:p>
            <a:r>
              <a:rPr lang="en-CA" sz="1600" dirty="0" smtClean="0"/>
              <a:t>“It yells orders ”</a:t>
            </a:r>
          </a:p>
          <a:p>
            <a:r>
              <a:rPr lang="en-CA" sz="1600" dirty="0" smtClean="0"/>
              <a:t>“hearing it break/ into laughter”</a:t>
            </a:r>
          </a:p>
          <a:p>
            <a:r>
              <a:rPr lang="en-CA" sz="1600" dirty="0" smtClean="0"/>
              <a:t>“humming like crazy”</a:t>
            </a:r>
          </a:p>
          <a:p>
            <a:endParaRPr lang="en-CA" sz="1800" dirty="0" smtClean="0"/>
          </a:p>
          <a:p>
            <a:pPr>
              <a:buNone/>
            </a:pPr>
            <a:r>
              <a:rPr lang="en-US" sz="2600" dirty="0" smtClean="0"/>
              <a:t>    </a:t>
            </a:r>
            <a:r>
              <a:rPr lang="en-US" sz="2400" dirty="0" smtClean="0"/>
              <a:t>Appeals to the sense of hearing create a frightening atmosphere in the poem.</a:t>
            </a:r>
          </a:p>
          <a:p>
            <a:endParaRPr lang="en-CA" sz="2600" dirty="0" smtClean="0"/>
          </a:p>
          <a:p>
            <a:endParaRPr lang="en-US"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linds(horizont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linds(horizont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linds(horizontal)">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linds(horizontal)">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blinds(horizontal)">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blinds(horizontal)">
                                      <p:cBhvr>
                                        <p:cTn id="37" dur="5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3" presetClass="entr" presetSubtype="10" fill="hold"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blinds(horizontal)">
                                      <p:cBhvr>
                                        <p:cTn id="42"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tx2">
              <a:lumMod val="20000"/>
              <a:lumOff val="80000"/>
            </a:schemeClr>
          </a:solidFill>
        </p:spPr>
        <p:txBody>
          <a:bodyPr>
            <a:noAutofit/>
          </a:bodyPr>
          <a:lstStyle/>
          <a:p>
            <a:r>
              <a:rPr lang="en-US" sz="2800" dirty="0" smtClean="0"/>
              <a:t>Each letter in the mnemonic TP-CASTT represents a something you will look at in the poem:</a:t>
            </a:r>
            <a:endParaRPr lang="en-CA" sz="2800" dirty="0"/>
          </a:p>
        </p:txBody>
      </p:sp>
      <p:sp>
        <p:nvSpPr>
          <p:cNvPr id="3" name="Content Placeholder 2"/>
          <p:cNvSpPr>
            <a:spLocks noGrp="1"/>
          </p:cNvSpPr>
          <p:nvPr>
            <p:ph idx="1"/>
          </p:nvPr>
        </p:nvSpPr>
        <p:spPr>
          <a:xfrm>
            <a:off x="2714612" y="1714488"/>
            <a:ext cx="1285884" cy="4525963"/>
          </a:xfrm>
        </p:spPr>
        <p:txBody>
          <a:bodyPr>
            <a:normAutofit/>
          </a:bodyPr>
          <a:lstStyle/>
          <a:p>
            <a:pPr>
              <a:buNone/>
            </a:pPr>
            <a:r>
              <a:rPr lang="en-US" b="1" dirty="0" smtClean="0">
                <a:solidFill>
                  <a:srgbClr val="C00000"/>
                </a:solidFill>
              </a:rPr>
              <a:t>T  </a:t>
            </a:r>
          </a:p>
          <a:p>
            <a:pPr>
              <a:buNone/>
            </a:pPr>
            <a:r>
              <a:rPr lang="en-US" b="1" dirty="0" smtClean="0">
                <a:solidFill>
                  <a:srgbClr val="C00000"/>
                </a:solidFill>
              </a:rPr>
              <a:t>P </a:t>
            </a:r>
          </a:p>
          <a:p>
            <a:pPr>
              <a:buNone/>
            </a:pPr>
            <a:r>
              <a:rPr lang="en-US" b="1" dirty="0" smtClean="0">
                <a:solidFill>
                  <a:srgbClr val="C00000"/>
                </a:solidFill>
              </a:rPr>
              <a:t>C</a:t>
            </a:r>
          </a:p>
          <a:p>
            <a:pPr>
              <a:buNone/>
            </a:pPr>
            <a:r>
              <a:rPr lang="en-US" b="1" dirty="0" smtClean="0">
                <a:solidFill>
                  <a:srgbClr val="C00000"/>
                </a:solidFill>
              </a:rPr>
              <a:t>A</a:t>
            </a:r>
          </a:p>
          <a:p>
            <a:pPr>
              <a:buNone/>
            </a:pPr>
            <a:r>
              <a:rPr lang="en-US" b="1" dirty="0" smtClean="0">
                <a:solidFill>
                  <a:srgbClr val="C00000"/>
                </a:solidFill>
              </a:rPr>
              <a:t>S</a:t>
            </a:r>
          </a:p>
          <a:p>
            <a:pPr>
              <a:buNone/>
            </a:pPr>
            <a:r>
              <a:rPr lang="en-US" b="1" dirty="0" smtClean="0">
                <a:solidFill>
                  <a:srgbClr val="C00000"/>
                </a:solidFill>
              </a:rPr>
              <a:t>T</a:t>
            </a:r>
          </a:p>
          <a:p>
            <a:pPr>
              <a:buNone/>
            </a:pPr>
            <a:r>
              <a:rPr lang="en-US" b="1" dirty="0" smtClean="0">
                <a:solidFill>
                  <a:srgbClr val="C00000"/>
                </a:solidFill>
              </a:rPr>
              <a:t>T</a:t>
            </a:r>
            <a:endParaRPr lang="en-CA" b="1" dirty="0">
              <a:solidFill>
                <a:srgbClr val="C00000"/>
              </a:solidFill>
            </a:endParaRPr>
          </a:p>
        </p:txBody>
      </p:sp>
      <p:sp>
        <p:nvSpPr>
          <p:cNvPr id="4" name="Content Placeholder 2"/>
          <p:cNvSpPr txBox="1">
            <a:spLocks/>
          </p:cNvSpPr>
          <p:nvPr/>
        </p:nvSpPr>
        <p:spPr>
          <a:xfrm>
            <a:off x="4286248" y="1714488"/>
            <a:ext cx="2786082" cy="4525963"/>
          </a:xfrm>
          <a:prstGeom prst="rect">
            <a:avLst/>
          </a:prstGeom>
        </p:spPr>
        <p:txBody>
          <a:bodyPr vert="horz" lIns="91440" tIns="45720" rIns="91440" bIns="45720" rtlCol="0">
            <a:norm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Title</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Paraphrase</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Connotation</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Attitude</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Shifts</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Title</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Theme</a:t>
            </a:r>
            <a:endParaRPr kumimoji="0" lang="en-CA" sz="3200" b="0" i="0" u="none" strike="noStrike" kern="1200" cap="none" spc="0" normalizeH="0" baseline="0" noProof="0" dirty="0">
              <a:ln>
                <a:noFill/>
              </a:ln>
              <a:solidFill>
                <a:schemeClr val="tx1"/>
              </a:solidFill>
              <a:effectLst/>
              <a:uLnTx/>
              <a:uFillTx/>
              <a:latin typeface="+mn-lt"/>
              <a:ea typeface="+mn-ea"/>
              <a:cs typeface="+mn-cs"/>
            </a:endParaRPr>
          </a:p>
        </p:txBody>
      </p:sp>
      <p:cxnSp>
        <p:nvCxnSpPr>
          <p:cNvPr id="6" name="Straight Arrow Connector 5"/>
          <p:cNvCxnSpPr/>
          <p:nvPr/>
        </p:nvCxnSpPr>
        <p:spPr>
          <a:xfrm>
            <a:off x="3143240" y="1928802"/>
            <a:ext cx="500066"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7" name="Straight Arrow Connector 6"/>
          <p:cNvCxnSpPr/>
          <p:nvPr/>
        </p:nvCxnSpPr>
        <p:spPr>
          <a:xfrm>
            <a:off x="3214678" y="2643182"/>
            <a:ext cx="500066"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a:off x="3214678" y="4929198"/>
            <a:ext cx="500066"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a:off x="3286116" y="4357694"/>
            <a:ext cx="500066"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0" name="Straight Arrow Connector 9"/>
          <p:cNvCxnSpPr/>
          <p:nvPr/>
        </p:nvCxnSpPr>
        <p:spPr>
          <a:xfrm>
            <a:off x="3286116" y="5572140"/>
            <a:ext cx="500066"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p:nvPr/>
        </p:nvCxnSpPr>
        <p:spPr>
          <a:xfrm>
            <a:off x="3286116" y="3786190"/>
            <a:ext cx="500066"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2" name="Straight Arrow Connector 11"/>
          <p:cNvCxnSpPr/>
          <p:nvPr/>
        </p:nvCxnSpPr>
        <p:spPr>
          <a:xfrm>
            <a:off x="3286116" y="3214686"/>
            <a:ext cx="500066"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animEffect transition="in" filter="blinds(horizontal)">
                                      <p:cBhvr>
                                        <p:cTn id="7" dur="500"/>
                                        <p:tgtEl>
                                          <p:spTgt spid="4">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4">
                                            <p:txEl>
                                              <p:pRg st="1" end="1"/>
                                            </p:txEl>
                                          </p:spTgt>
                                        </p:tgtEl>
                                        <p:attrNameLst>
                                          <p:attrName>style.visibility</p:attrName>
                                        </p:attrNameLst>
                                      </p:cBhvr>
                                      <p:to>
                                        <p:strVal val="visible"/>
                                      </p:to>
                                    </p:set>
                                    <p:animEffect transition="in" filter="blinds(horizontal)">
                                      <p:cBhvr>
                                        <p:cTn id="12" dur="500"/>
                                        <p:tgtEl>
                                          <p:spTgt spid="4">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4">
                                            <p:txEl>
                                              <p:pRg st="2" end="2"/>
                                            </p:txEl>
                                          </p:spTgt>
                                        </p:tgtEl>
                                        <p:attrNameLst>
                                          <p:attrName>style.visibility</p:attrName>
                                        </p:attrNameLst>
                                      </p:cBhvr>
                                      <p:to>
                                        <p:strVal val="visible"/>
                                      </p:to>
                                    </p:set>
                                    <p:animEffect transition="in" filter="blinds(horizontal)">
                                      <p:cBhvr>
                                        <p:cTn id="17" dur="500"/>
                                        <p:tgtEl>
                                          <p:spTgt spid="4">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4">
                                            <p:txEl>
                                              <p:pRg st="3" end="3"/>
                                            </p:txEl>
                                          </p:spTgt>
                                        </p:tgtEl>
                                        <p:attrNameLst>
                                          <p:attrName>style.visibility</p:attrName>
                                        </p:attrNameLst>
                                      </p:cBhvr>
                                      <p:to>
                                        <p:strVal val="visible"/>
                                      </p:to>
                                    </p:set>
                                    <p:animEffect transition="in" filter="blinds(horizontal)">
                                      <p:cBhvr>
                                        <p:cTn id="22" dur="500"/>
                                        <p:tgtEl>
                                          <p:spTgt spid="4">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4">
                                            <p:txEl>
                                              <p:pRg st="4" end="4"/>
                                            </p:txEl>
                                          </p:spTgt>
                                        </p:tgtEl>
                                        <p:attrNameLst>
                                          <p:attrName>style.visibility</p:attrName>
                                        </p:attrNameLst>
                                      </p:cBhvr>
                                      <p:to>
                                        <p:strVal val="visible"/>
                                      </p:to>
                                    </p:set>
                                    <p:animEffect transition="in" filter="blinds(horizontal)">
                                      <p:cBhvr>
                                        <p:cTn id="27" dur="500"/>
                                        <p:tgtEl>
                                          <p:spTgt spid="4">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nodeType="clickEffect">
                                  <p:stCondLst>
                                    <p:cond delay="0"/>
                                  </p:stCondLst>
                                  <p:childTnLst>
                                    <p:set>
                                      <p:cBhvr>
                                        <p:cTn id="31" dur="1" fill="hold">
                                          <p:stCondLst>
                                            <p:cond delay="0"/>
                                          </p:stCondLst>
                                        </p:cTn>
                                        <p:tgtEl>
                                          <p:spTgt spid="4">
                                            <p:txEl>
                                              <p:pRg st="5" end="5"/>
                                            </p:txEl>
                                          </p:spTgt>
                                        </p:tgtEl>
                                        <p:attrNameLst>
                                          <p:attrName>style.visibility</p:attrName>
                                        </p:attrNameLst>
                                      </p:cBhvr>
                                      <p:to>
                                        <p:strVal val="visible"/>
                                      </p:to>
                                    </p:set>
                                    <p:animEffect transition="in" filter="blinds(horizontal)">
                                      <p:cBhvr>
                                        <p:cTn id="32" dur="500"/>
                                        <p:tgtEl>
                                          <p:spTgt spid="4">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nodeType="clickEffect">
                                  <p:stCondLst>
                                    <p:cond delay="0"/>
                                  </p:stCondLst>
                                  <p:childTnLst>
                                    <p:set>
                                      <p:cBhvr>
                                        <p:cTn id="36" dur="1" fill="hold">
                                          <p:stCondLst>
                                            <p:cond delay="0"/>
                                          </p:stCondLst>
                                        </p:cTn>
                                        <p:tgtEl>
                                          <p:spTgt spid="4">
                                            <p:txEl>
                                              <p:pRg st="6" end="6"/>
                                            </p:txEl>
                                          </p:spTgt>
                                        </p:tgtEl>
                                        <p:attrNameLst>
                                          <p:attrName>style.visibility</p:attrName>
                                        </p:attrNameLst>
                                      </p:cBhvr>
                                      <p:to>
                                        <p:strVal val="visible"/>
                                      </p:to>
                                    </p:set>
                                    <p:animEffect transition="in" filter="blinds(horizontal)">
                                      <p:cBhvr>
                                        <p:cTn id="37" dur="500"/>
                                        <p:tgtEl>
                                          <p:spTgt spid="4">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4">
              <a:lumMod val="20000"/>
              <a:lumOff val="80000"/>
            </a:schemeClr>
          </a:solidFill>
        </p:spPr>
        <p:txBody>
          <a:bodyPr>
            <a:normAutofit fontScale="90000"/>
          </a:bodyPr>
          <a:lstStyle/>
          <a:p>
            <a:r>
              <a:rPr lang="en-US" dirty="0" smtClean="0">
                <a:solidFill>
                  <a:srgbClr val="C00000"/>
                </a:solidFill>
              </a:rPr>
              <a:t>C-connotation:</a:t>
            </a:r>
            <a:r>
              <a:rPr lang="en-US" dirty="0" smtClean="0"/>
              <a:t> looking for use of figurative language.</a:t>
            </a:r>
            <a:endParaRPr lang="en-CA" dirty="0"/>
          </a:p>
        </p:txBody>
      </p:sp>
      <p:sp>
        <p:nvSpPr>
          <p:cNvPr id="3" name="Content Placeholder 2"/>
          <p:cNvSpPr>
            <a:spLocks noGrp="1"/>
          </p:cNvSpPr>
          <p:nvPr>
            <p:ph idx="1"/>
          </p:nvPr>
        </p:nvSpPr>
        <p:spPr/>
        <p:txBody>
          <a:bodyPr>
            <a:normAutofit fontScale="25000" lnSpcReduction="20000"/>
          </a:bodyPr>
          <a:lstStyle/>
          <a:p>
            <a:pPr>
              <a:buNone/>
            </a:pPr>
            <a:r>
              <a:rPr lang="en-US" sz="9600" dirty="0" smtClean="0"/>
              <a:t>    Appeals to senses of touch, and sight reinforce the suggestion that the thing (money) is a predator  and the frightening atmosphere in the poem:</a:t>
            </a:r>
          </a:p>
          <a:p>
            <a:pPr>
              <a:buNone/>
            </a:pPr>
            <a:endParaRPr lang="en-US" sz="5100" dirty="0" smtClean="0"/>
          </a:p>
          <a:p>
            <a:pPr>
              <a:buNone/>
            </a:pPr>
            <a:r>
              <a:rPr lang="en-US" sz="6400" dirty="0" smtClean="0"/>
              <a:t>Appeals to sense of touch:</a:t>
            </a:r>
            <a:endParaRPr lang="en-CA" sz="6400" dirty="0" smtClean="0"/>
          </a:p>
          <a:p>
            <a:r>
              <a:rPr lang="en-CA" sz="6400" dirty="0" smtClean="0"/>
              <a:t>“it reaches beneath her pride and bares/ her life”</a:t>
            </a:r>
          </a:p>
          <a:p>
            <a:r>
              <a:rPr lang="en-CA" sz="6400" dirty="0" smtClean="0"/>
              <a:t> “It sneaks into her belly ”</a:t>
            </a:r>
          </a:p>
          <a:p>
            <a:r>
              <a:rPr lang="en-CA" sz="6400" dirty="0" smtClean="0"/>
              <a:t>“her hands/ empty in her pockets or surfacing/ to take the temporary warmth/ of objects she‘ll never own”</a:t>
            </a:r>
          </a:p>
          <a:p>
            <a:r>
              <a:rPr lang="en-CA" sz="6400" dirty="0" smtClean="0"/>
              <a:t>“just out of reach”</a:t>
            </a:r>
          </a:p>
          <a:p>
            <a:endParaRPr lang="en-CA" sz="6400" dirty="0" smtClean="0"/>
          </a:p>
          <a:p>
            <a:pPr>
              <a:buNone/>
            </a:pPr>
            <a:r>
              <a:rPr lang="en-CA" sz="6400" dirty="0" smtClean="0"/>
              <a:t>Appeals to sense of sight:</a:t>
            </a:r>
          </a:p>
          <a:p>
            <a:r>
              <a:rPr lang="en-CA" sz="6400" dirty="0" smtClean="0"/>
              <a:t>“outside her window/ at night” </a:t>
            </a:r>
          </a:p>
          <a:p>
            <a:r>
              <a:rPr lang="en-CA" sz="6400" dirty="0" smtClean="0"/>
              <a:t>“She/ wanders the halls” </a:t>
            </a:r>
          </a:p>
          <a:p>
            <a:r>
              <a:rPr lang="en-CA" sz="6400" dirty="0" smtClean="0"/>
              <a:t>“It sneaks into her belly” </a:t>
            </a:r>
          </a:p>
          <a:p>
            <a:r>
              <a:rPr lang="en-CA" sz="6400" dirty="0" smtClean="0"/>
              <a:t>“running toward it” </a:t>
            </a:r>
          </a:p>
          <a:p>
            <a:r>
              <a:rPr lang="en-CA" sz="6400" dirty="0" smtClean="0"/>
              <a:t>“her mother who sits today/ with her hands over her ears” </a:t>
            </a:r>
            <a:r>
              <a:rPr lang="en-CA" sz="7200" dirty="0" smtClean="0"/>
              <a:t/>
            </a:r>
            <a:br>
              <a:rPr lang="en-CA" sz="7200" dirty="0" smtClean="0"/>
            </a:br>
            <a:endParaRPr lang="en-CA" sz="7200"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blinds(horizontal)">
                                      <p:cBhvr>
                                        <p:cTn id="12" dur="500"/>
                                        <p:tgtEl>
                                          <p:spTgt spid="3">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blinds(horizontal)">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blinds(horizontal)">
                                      <p:cBhvr>
                                        <p:cTn id="22" dur="500"/>
                                        <p:tgtEl>
                                          <p:spTgt spid="3">
                                            <p:txEl>
                                              <p:pRg st="5" end="5"/>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3">
                                            <p:txEl>
                                              <p:pRg st="6" end="6"/>
                                            </p:txEl>
                                          </p:spTgt>
                                        </p:tgtEl>
                                        <p:attrNameLst>
                                          <p:attrName>style.visibility</p:attrName>
                                        </p:attrNameLst>
                                      </p:cBhvr>
                                      <p:to>
                                        <p:strVal val="visible"/>
                                      </p:to>
                                    </p:set>
                                    <p:animEffect transition="in" filter="blinds(horizontal)">
                                      <p:cBhvr>
                                        <p:cTn id="27" dur="500"/>
                                        <p:tgtEl>
                                          <p:spTgt spid="3">
                                            <p:txEl>
                                              <p:pRg st="6" end="6"/>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nodeType="clickEffect">
                                  <p:stCondLst>
                                    <p:cond delay="0"/>
                                  </p:stCondLst>
                                  <p:childTnLst>
                                    <p:set>
                                      <p:cBhvr>
                                        <p:cTn id="31" dur="1" fill="hold">
                                          <p:stCondLst>
                                            <p:cond delay="0"/>
                                          </p:stCondLst>
                                        </p:cTn>
                                        <p:tgtEl>
                                          <p:spTgt spid="3">
                                            <p:txEl>
                                              <p:pRg st="9" end="9"/>
                                            </p:txEl>
                                          </p:spTgt>
                                        </p:tgtEl>
                                        <p:attrNameLst>
                                          <p:attrName>style.visibility</p:attrName>
                                        </p:attrNameLst>
                                      </p:cBhvr>
                                      <p:to>
                                        <p:strVal val="visible"/>
                                      </p:to>
                                    </p:set>
                                    <p:animEffect transition="in" filter="blinds(horizontal)">
                                      <p:cBhvr>
                                        <p:cTn id="32" dur="500"/>
                                        <p:tgtEl>
                                          <p:spTgt spid="3">
                                            <p:txEl>
                                              <p:pRg st="9" end="9"/>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nodeType="clickEffect">
                                  <p:stCondLst>
                                    <p:cond delay="0"/>
                                  </p:stCondLst>
                                  <p:childTnLst>
                                    <p:set>
                                      <p:cBhvr>
                                        <p:cTn id="36" dur="1" fill="hold">
                                          <p:stCondLst>
                                            <p:cond delay="0"/>
                                          </p:stCondLst>
                                        </p:cTn>
                                        <p:tgtEl>
                                          <p:spTgt spid="3">
                                            <p:txEl>
                                              <p:pRg st="10" end="10"/>
                                            </p:txEl>
                                          </p:spTgt>
                                        </p:tgtEl>
                                        <p:attrNameLst>
                                          <p:attrName>style.visibility</p:attrName>
                                        </p:attrNameLst>
                                      </p:cBhvr>
                                      <p:to>
                                        <p:strVal val="visible"/>
                                      </p:to>
                                    </p:set>
                                    <p:animEffect transition="in" filter="blinds(horizontal)">
                                      <p:cBhvr>
                                        <p:cTn id="37" dur="500"/>
                                        <p:tgtEl>
                                          <p:spTgt spid="3">
                                            <p:txEl>
                                              <p:pRg st="10" end="10"/>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3" presetClass="entr" presetSubtype="10" fill="hold" nodeType="clickEffect">
                                  <p:stCondLst>
                                    <p:cond delay="0"/>
                                  </p:stCondLst>
                                  <p:childTnLst>
                                    <p:set>
                                      <p:cBhvr>
                                        <p:cTn id="41" dur="1" fill="hold">
                                          <p:stCondLst>
                                            <p:cond delay="0"/>
                                          </p:stCondLst>
                                        </p:cTn>
                                        <p:tgtEl>
                                          <p:spTgt spid="3">
                                            <p:txEl>
                                              <p:pRg st="11" end="11"/>
                                            </p:txEl>
                                          </p:spTgt>
                                        </p:tgtEl>
                                        <p:attrNameLst>
                                          <p:attrName>style.visibility</p:attrName>
                                        </p:attrNameLst>
                                      </p:cBhvr>
                                      <p:to>
                                        <p:strVal val="visible"/>
                                      </p:to>
                                    </p:set>
                                    <p:animEffect transition="in" filter="blinds(horizontal)">
                                      <p:cBhvr>
                                        <p:cTn id="42" dur="500"/>
                                        <p:tgtEl>
                                          <p:spTgt spid="3">
                                            <p:txEl>
                                              <p:pRg st="11" end="11"/>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3" presetClass="entr" presetSubtype="10" fill="hold" nodeType="clickEffect">
                                  <p:stCondLst>
                                    <p:cond delay="0"/>
                                  </p:stCondLst>
                                  <p:childTnLst>
                                    <p:set>
                                      <p:cBhvr>
                                        <p:cTn id="46" dur="1" fill="hold">
                                          <p:stCondLst>
                                            <p:cond delay="0"/>
                                          </p:stCondLst>
                                        </p:cTn>
                                        <p:tgtEl>
                                          <p:spTgt spid="3">
                                            <p:txEl>
                                              <p:pRg st="12" end="12"/>
                                            </p:txEl>
                                          </p:spTgt>
                                        </p:tgtEl>
                                        <p:attrNameLst>
                                          <p:attrName>style.visibility</p:attrName>
                                        </p:attrNameLst>
                                      </p:cBhvr>
                                      <p:to>
                                        <p:strVal val="visible"/>
                                      </p:to>
                                    </p:set>
                                    <p:animEffect transition="in" filter="blinds(horizontal)">
                                      <p:cBhvr>
                                        <p:cTn id="47" dur="500"/>
                                        <p:tgtEl>
                                          <p:spTgt spid="3">
                                            <p:txEl>
                                              <p:pRg st="12" end="12"/>
                                            </p:txEl>
                                          </p:spTgt>
                                        </p:tgtEl>
                                      </p:cBhvr>
                                    </p:animEffect>
                                  </p:childTnLst>
                                </p:cTn>
                              </p:par>
                            </p:childTnLst>
                          </p:cTn>
                        </p:par>
                      </p:childTnLst>
                    </p:cTn>
                  </p:par>
                  <p:par>
                    <p:cTn id="48" fill="hold">
                      <p:stCondLst>
                        <p:cond delay="indefinite"/>
                      </p:stCondLst>
                      <p:childTnLst>
                        <p:par>
                          <p:cTn id="49" fill="hold">
                            <p:stCondLst>
                              <p:cond delay="0"/>
                            </p:stCondLst>
                            <p:childTnLst>
                              <p:par>
                                <p:cTn id="50" presetID="3" presetClass="entr" presetSubtype="10" fill="hold" nodeType="clickEffect">
                                  <p:stCondLst>
                                    <p:cond delay="0"/>
                                  </p:stCondLst>
                                  <p:childTnLst>
                                    <p:set>
                                      <p:cBhvr>
                                        <p:cTn id="51" dur="1" fill="hold">
                                          <p:stCondLst>
                                            <p:cond delay="0"/>
                                          </p:stCondLst>
                                        </p:cTn>
                                        <p:tgtEl>
                                          <p:spTgt spid="3">
                                            <p:txEl>
                                              <p:pRg st="13" end="13"/>
                                            </p:txEl>
                                          </p:spTgt>
                                        </p:tgtEl>
                                        <p:attrNameLst>
                                          <p:attrName>style.visibility</p:attrName>
                                        </p:attrNameLst>
                                      </p:cBhvr>
                                      <p:to>
                                        <p:strVal val="visible"/>
                                      </p:to>
                                    </p:set>
                                    <p:animEffect transition="in" filter="blinds(horizontal)">
                                      <p:cBhvr>
                                        <p:cTn id="52" dur="500"/>
                                        <p:tgtEl>
                                          <p:spTgt spid="3">
                                            <p:txEl>
                                              <p:pRg st="13" end="1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1143000"/>
          </a:xfrm>
          <a:solidFill>
            <a:schemeClr val="accent5">
              <a:lumMod val="60000"/>
              <a:lumOff val="40000"/>
            </a:schemeClr>
          </a:solidFill>
        </p:spPr>
        <p:txBody>
          <a:bodyPr>
            <a:noAutofit/>
          </a:bodyPr>
          <a:lstStyle/>
          <a:p>
            <a:r>
              <a:rPr lang="en-US" sz="3200" dirty="0" smtClean="0">
                <a:solidFill>
                  <a:srgbClr val="C00000"/>
                </a:solidFill>
              </a:rPr>
              <a:t>A-attitude: </a:t>
            </a:r>
            <a:r>
              <a:rPr lang="en-US" sz="3200" dirty="0" smtClean="0"/>
              <a:t>Whose attitudes are being expressed in the poem?  </a:t>
            </a:r>
            <a:endParaRPr lang="en-CA" sz="3200" dirty="0"/>
          </a:p>
        </p:txBody>
      </p:sp>
      <p:sp>
        <p:nvSpPr>
          <p:cNvPr id="3" name="Content Placeholder 2"/>
          <p:cNvSpPr>
            <a:spLocks noGrp="1"/>
          </p:cNvSpPr>
          <p:nvPr>
            <p:ph idx="1"/>
          </p:nvPr>
        </p:nvSpPr>
        <p:spPr>
          <a:xfrm>
            <a:off x="457200" y="1600201"/>
            <a:ext cx="8229600" cy="1185858"/>
          </a:xfrm>
        </p:spPr>
        <p:txBody>
          <a:bodyPr/>
          <a:lstStyle/>
          <a:p>
            <a:pPr>
              <a:buNone/>
            </a:pPr>
            <a:r>
              <a:rPr lang="en-US" dirty="0" smtClean="0"/>
              <a:t>There are three main attitudes conveyed  in the poem:</a:t>
            </a:r>
          </a:p>
        </p:txBody>
      </p:sp>
      <p:sp>
        <p:nvSpPr>
          <p:cNvPr id="4" name="TextBox 3"/>
          <p:cNvSpPr txBox="1"/>
          <p:nvPr/>
        </p:nvSpPr>
        <p:spPr>
          <a:xfrm>
            <a:off x="1785918" y="3000372"/>
            <a:ext cx="5286412" cy="1938992"/>
          </a:xfrm>
          <a:prstGeom prst="rect">
            <a:avLst/>
          </a:prstGeom>
          <a:noFill/>
        </p:spPr>
        <p:txBody>
          <a:bodyPr wrap="square" rtlCol="0">
            <a:spAutoFit/>
          </a:bodyPr>
          <a:lstStyle/>
          <a:p>
            <a:pPr>
              <a:buFont typeface="Arial" pitchFamily="34" charset="0"/>
              <a:buChar char="•"/>
            </a:pPr>
            <a:r>
              <a:rPr lang="en-US" sz="2400" dirty="0" smtClean="0"/>
              <a:t>   The attitude of money towards the girl</a:t>
            </a:r>
          </a:p>
          <a:p>
            <a:pPr>
              <a:buFont typeface="Arial" pitchFamily="34" charset="0"/>
              <a:buChar char="•"/>
            </a:pPr>
            <a:r>
              <a:rPr lang="en-US" sz="2400" dirty="0" smtClean="0"/>
              <a:t>   The attitude of the girl towards money</a:t>
            </a:r>
          </a:p>
          <a:p>
            <a:pPr>
              <a:buFont typeface="Arial" pitchFamily="34" charset="0"/>
              <a:buChar char="•"/>
            </a:pPr>
            <a:r>
              <a:rPr lang="en-US" sz="2400" dirty="0" smtClean="0"/>
              <a:t>   The attitude of the girl towards other people</a:t>
            </a:r>
            <a:endParaRPr lang="en-CA" sz="2400" dirty="0" smtClean="0"/>
          </a:p>
          <a:p>
            <a:pPr>
              <a:buFont typeface="Arial" pitchFamily="34" charset="0"/>
              <a:buChar char="•"/>
            </a:pPr>
            <a:endParaRPr lang="en-CA" sz="2400" dirty="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5">
              <a:lumMod val="60000"/>
              <a:lumOff val="40000"/>
            </a:schemeClr>
          </a:solidFill>
        </p:spPr>
        <p:txBody>
          <a:bodyPr>
            <a:normAutofit/>
          </a:bodyPr>
          <a:lstStyle/>
          <a:p>
            <a:r>
              <a:rPr lang="en-US" sz="3100" dirty="0" smtClean="0">
                <a:solidFill>
                  <a:srgbClr val="C00000"/>
                </a:solidFill>
              </a:rPr>
              <a:t>A- Attitude: </a:t>
            </a:r>
            <a:r>
              <a:rPr lang="en-US" sz="3100" dirty="0" smtClean="0"/>
              <a:t>What attitudes do these perspectives convey?  What things are the attitudes about?</a:t>
            </a:r>
            <a:endParaRPr lang="en-CA" sz="3100" dirty="0"/>
          </a:p>
        </p:txBody>
      </p:sp>
      <p:sp>
        <p:nvSpPr>
          <p:cNvPr id="3" name="Content Placeholder 2"/>
          <p:cNvSpPr>
            <a:spLocks noGrp="1"/>
          </p:cNvSpPr>
          <p:nvPr>
            <p:ph idx="1"/>
          </p:nvPr>
        </p:nvSpPr>
        <p:spPr/>
        <p:txBody>
          <a:bodyPr>
            <a:normAutofit fontScale="62500" lnSpcReduction="20000"/>
          </a:bodyPr>
          <a:lstStyle/>
          <a:p>
            <a:pPr>
              <a:buNone/>
            </a:pPr>
            <a:r>
              <a:rPr lang="en-US" sz="3800" dirty="0" smtClean="0"/>
              <a:t>The attitude of </a:t>
            </a:r>
            <a:r>
              <a:rPr lang="en-US" sz="3800" u="sng" dirty="0" smtClean="0"/>
              <a:t>money</a:t>
            </a:r>
            <a:r>
              <a:rPr lang="en-US" sz="3800" dirty="0" smtClean="0"/>
              <a:t> towards </a:t>
            </a:r>
            <a:r>
              <a:rPr lang="en-US" sz="3800" u="sng" dirty="0" smtClean="0"/>
              <a:t>the girl</a:t>
            </a:r>
          </a:p>
          <a:p>
            <a:pPr>
              <a:buNone/>
            </a:pPr>
            <a:r>
              <a:rPr lang="en-US" sz="3800" dirty="0" smtClean="0"/>
              <a:t>The attitude of the </a:t>
            </a:r>
            <a:r>
              <a:rPr lang="en-US" sz="3800" u="sng" dirty="0" smtClean="0"/>
              <a:t>girl</a:t>
            </a:r>
            <a:r>
              <a:rPr lang="en-US" sz="3800" dirty="0" smtClean="0"/>
              <a:t> towards </a:t>
            </a:r>
            <a:r>
              <a:rPr lang="en-US" sz="3800" u="sng" dirty="0" smtClean="0"/>
              <a:t>money </a:t>
            </a:r>
          </a:p>
          <a:p>
            <a:pPr>
              <a:buNone/>
            </a:pPr>
            <a:endParaRPr lang="en-US" u="sng" dirty="0" smtClean="0"/>
          </a:p>
          <a:p>
            <a:pPr>
              <a:buNone/>
            </a:pPr>
            <a:r>
              <a:rPr lang="en-US" sz="2600" dirty="0" smtClean="0"/>
              <a:t>Most significant lines which reveal this are:</a:t>
            </a:r>
          </a:p>
          <a:p>
            <a:pPr>
              <a:buNone/>
            </a:pPr>
            <a:r>
              <a:rPr lang="en-CA" sz="2600" b="1" dirty="0" smtClean="0"/>
              <a:t>    “</a:t>
            </a:r>
            <a:r>
              <a:rPr lang="en-CA" sz="2600" dirty="0" smtClean="0"/>
              <a:t>It yells orders at her</a:t>
            </a:r>
            <a:br>
              <a:rPr lang="en-CA" sz="2600" dirty="0" smtClean="0"/>
            </a:br>
            <a:r>
              <a:rPr lang="en-CA" sz="2600" dirty="0" smtClean="0"/>
              <a:t>and it takes anything it wants</a:t>
            </a:r>
            <a:br>
              <a:rPr lang="en-CA" sz="2600" dirty="0" smtClean="0"/>
            </a:br>
            <a:r>
              <a:rPr lang="en-CA" sz="2600" dirty="0" smtClean="0"/>
              <a:t>and she'll spend her whole life</a:t>
            </a:r>
            <a:br>
              <a:rPr lang="en-CA" sz="2600" dirty="0" smtClean="0"/>
            </a:br>
            <a:r>
              <a:rPr lang="en-CA" sz="2600" dirty="0" smtClean="0"/>
              <a:t>running toward it and</a:t>
            </a:r>
            <a:br>
              <a:rPr lang="en-CA" sz="2600" dirty="0" smtClean="0"/>
            </a:br>
            <a:r>
              <a:rPr lang="en-CA" sz="2600" dirty="0" smtClean="0"/>
              <a:t>hearing it break</a:t>
            </a:r>
            <a:br>
              <a:rPr lang="en-CA" sz="2600" dirty="0" smtClean="0"/>
            </a:br>
            <a:r>
              <a:rPr lang="en-CA" sz="2600" dirty="0" smtClean="0"/>
              <a:t>into laughter, just</a:t>
            </a:r>
            <a:br>
              <a:rPr lang="en-CA" sz="2600" dirty="0" smtClean="0"/>
            </a:br>
            <a:r>
              <a:rPr lang="en-CA" sz="2600" dirty="0" smtClean="0"/>
              <a:t>out of reach”</a:t>
            </a:r>
          </a:p>
          <a:p>
            <a:pPr>
              <a:buNone/>
            </a:pPr>
            <a:endParaRPr lang="en-CA" b="1" dirty="0" smtClean="0"/>
          </a:p>
          <a:p>
            <a:pPr>
              <a:buNone/>
            </a:pPr>
            <a:r>
              <a:rPr lang="en-US" sz="3400" dirty="0" smtClean="0"/>
              <a:t>      </a:t>
            </a:r>
            <a:r>
              <a:rPr lang="en-US" sz="3800" dirty="0" smtClean="0"/>
              <a:t>This suggests that the money sees the girl as a plaything to be haunted, teased and bossed around.  It also suggests that the girl is intimidated or bullied by money but she still desires it and runs toward it and she feels she will never possess it.</a:t>
            </a:r>
            <a:endParaRPr lang="en-CA" sz="3800" dirty="0" smtClean="0"/>
          </a:p>
          <a:p>
            <a:pPr>
              <a:buNone/>
            </a:pPr>
            <a:endParaRPr lang="en-US" u="sng" dirty="0" smtClean="0"/>
          </a:p>
          <a:p>
            <a:pPr>
              <a:buNone/>
            </a:pPr>
            <a:endParaRPr lang="en-CA" u="sng"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par>
                                <p:cTn id="8" presetID="3" presetClass="entr" presetSubtype="10"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blinds(horizontal)">
                                      <p:cBhvr>
                                        <p:cTn id="10" dur="500"/>
                                        <p:tgtEl>
                                          <p:spTgt spid="3">
                                            <p:txEl>
                                              <p:pRg st="1" end="1"/>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3" presetClass="entr" presetSubtype="10" fill="hold"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Effect transition="in" filter="blinds(horizontal)">
                                      <p:cBhvr>
                                        <p:cTn id="15" dur="500"/>
                                        <p:tgtEl>
                                          <p:spTgt spid="3">
                                            <p:txEl>
                                              <p:pRg st="3" end="3"/>
                                            </p:txEl>
                                          </p:spTgt>
                                        </p:tgtEl>
                                      </p:cBhvr>
                                    </p:animEffect>
                                  </p:childTnLst>
                                </p:cTn>
                              </p:par>
                              <p:par>
                                <p:cTn id="16" presetID="3" presetClass="entr" presetSubtype="10" fill="hold" nodeType="withEffect">
                                  <p:stCondLst>
                                    <p:cond delay="0"/>
                                  </p:stCondLst>
                                  <p:childTnLst>
                                    <p:set>
                                      <p:cBhvr>
                                        <p:cTn id="17" dur="1" fill="hold">
                                          <p:stCondLst>
                                            <p:cond delay="0"/>
                                          </p:stCondLst>
                                        </p:cTn>
                                        <p:tgtEl>
                                          <p:spTgt spid="3">
                                            <p:txEl>
                                              <p:pRg st="4" end="4"/>
                                            </p:txEl>
                                          </p:spTgt>
                                        </p:tgtEl>
                                        <p:attrNameLst>
                                          <p:attrName>style.visibility</p:attrName>
                                        </p:attrNameLst>
                                      </p:cBhvr>
                                      <p:to>
                                        <p:strVal val="visible"/>
                                      </p:to>
                                    </p:set>
                                    <p:animEffect transition="in" filter="blinds(horizontal)">
                                      <p:cBhvr>
                                        <p:cTn id="18" dur="500"/>
                                        <p:tgtEl>
                                          <p:spTgt spid="3">
                                            <p:txEl>
                                              <p:pRg st="4" end="4"/>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3" presetClass="entr" presetSubtype="10" fill="hold" nodeType="clickEffect">
                                  <p:stCondLst>
                                    <p:cond delay="0"/>
                                  </p:stCondLst>
                                  <p:childTnLst>
                                    <p:set>
                                      <p:cBhvr>
                                        <p:cTn id="22" dur="1" fill="hold">
                                          <p:stCondLst>
                                            <p:cond delay="0"/>
                                          </p:stCondLst>
                                        </p:cTn>
                                        <p:tgtEl>
                                          <p:spTgt spid="3">
                                            <p:txEl>
                                              <p:pRg st="6" end="6"/>
                                            </p:txEl>
                                          </p:spTgt>
                                        </p:tgtEl>
                                        <p:attrNameLst>
                                          <p:attrName>style.visibility</p:attrName>
                                        </p:attrNameLst>
                                      </p:cBhvr>
                                      <p:to>
                                        <p:strVal val="visible"/>
                                      </p:to>
                                    </p:set>
                                    <p:animEffect transition="in" filter="blinds(horizontal)">
                                      <p:cBhvr>
                                        <p:cTn id="23"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5">
              <a:lumMod val="60000"/>
              <a:lumOff val="40000"/>
            </a:schemeClr>
          </a:solidFill>
        </p:spPr>
        <p:txBody>
          <a:bodyPr>
            <a:normAutofit/>
          </a:bodyPr>
          <a:lstStyle/>
          <a:p>
            <a:r>
              <a:rPr lang="en-US" sz="3100" dirty="0" smtClean="0">
                <a:solidFill>
                  <a:srgbClr val="C00000"/>
                </a:solidFill>
              </a:rPr>
              <a:t>A- Attitude: </a:t>
            </a:r>
            <a:r>
              <a:rPr lang="en-US" sz="3100" dirty="0" smtClean="0"/>
              <a:t>What attitudes do these perspectives convey?  What things are the attitudes about?</a:t>
            </a:r>
            <a:endParaRPr lang="en-CA" sz="3100" dirty="0"/>
          </a:p>
        </p:txBody>
      </p:sp>
      <p:sp>
        <p:nvSpPr>
          <p:cNvPr id="3" name="Content Placeholder 2"/>
          <p:cNvSpPr>
            <a:spLocks noGrp="1"/>
          </p:cNvSpPr>
          <p:nvPr>
            <p:ph idx="1"/>
          </p:nvPr>
        </p:nvSpPr>
        <p:spPr/>
        <p:txBody>
          <a:bodyPr>
            <a:normAutofit fontScale="77500" lnSpcReduction="20000"/>
          </a:bodyPr>
          <a:lstStyle/>
          <a:p>
            <a:pPr>
              <a:buNone/>
            </a:pPr>
            <a:r>
              <a:rPr lang="en-US" sz="3100" dirty="0" smtClean="0"/>
              <a:t>The attitude of </a:t>
            </a:r>
            <a:r>
              <a:rPr lang="en-US" sz="3100" u="sng" dirty="0" smtClean="0"/>
              <a:t>girl </a:t>
            </a:r>
            <a:r>
              <a:rPr lang="en-US" sz="3100" dirty="0" smtClean="0"/>
              <a:t>towards </a:t>
            </a:r>
            <a:r>
              <a:rPr lang="en-US" sz="3100" u="sng" dirty="0" smtClean="0"/>
              <a:t>other people</a:t>
            </a:r>
          </a:p>
          <a:p>
            <a:pPr>
              <a:buNone/>
            </a:pPr>
            <a:endParaRPr lang="en-US" u="sng" dirty="0" smtClean="0"/>
          </a:p>
          <a:p>
            <a:pPr>
              <a:buNone/>
            </a:pPr>
            <a:r>
              <a:rPr lang="en-US" sz="2300" dirty="0" smtClean="0"/>
              <a:t>Most significant lines which reveal this are:</a:t>
            </a:r>
          </a:p>
          <a:p>
            <a:r>
              <a:rPr lang="en-CA" sz="2300" b="1" dirty="0" smtClean="0"/>
              <a:t>    </a:t>
            </a:r>
            <a:r>
              <a:rPr lang="en-CA" sz="2300" dirty="0" smtClean="0"/>
              <a:t>“It mutters in the voices of landlords/ and teachers and grocery store clerks”</a:t>
            </a:r>
            <a:endParaRPr lang="en-US" sz="2300" dirty="0" smtClean="0"/>
          </a:p>
          <a:p>
            <a:r>
              <a:rPr lang="en-CA" sz="2300" dirty="0" smtClean="0"/>
              <a:t>    “until she has to laugh too long/ and too loud with her friends/ so they won't hear what it's saying/ about her”</a:t>
            </a:r>
          </a:p>
          <a:p>
            <a:r>
              <a:rPr lang="en-CA" sz="2300" dirty="0" smtClean="0"/>
              <a:t>       “just/out of reach, just/ like her mother who sits today/ with her hands over her ears/ humming like crazy”</a:t>
            </a:r>
          </a:p>
          <a:p>
            <a:pPr>
              <a:buNone/>
            </a:pPr>
            <a:endParaRPr lang="en-CA" b="1" dirty="0" smtClean="0"/>
          </a:p>
          <a:p>
            <a:pPr>
              <a:buNone/>
            </a:pPr>
            <a:r>
              <a:rPr lang="en-US" dirty="0" smtClean="0"/>
              <a:t>     </a:t>
            </a:r>
            <a:r>
              <a:rPr lang="en-US" sz="3100" dirty="0" smtClean="0"/>
              <a:t>This suggests that the girl thinks that people such as the landlords and her teacher talk about her and don’t want her to know what they are saying.  She thinks her friends are laughing at her and that her mother is unreachable and insane.</a:t>
            </a:r>
            <a:endParaRPr lang="en-CA" sz="3100"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linds(horizont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linds(horizontal)">
                                      <p:cBhvr>
                                        <p:cTn id="17" dur="500"/>
                                        <p:tgtEl>
                                          <p:spTgt spid="3">
                                            <p:txEl>
                                              <p:pRg st="3" end="3"/>
                                            </p:txEl>
                                          </p:spTgt>
                                        </p:tgtEl>
                                      </p:cBhvr>
                                    </p:animEffect>
                                  </p:childTnLst>
                                </p:cTn>
                              </p:par>
                              <p:par>
                                <p:cTn id="18" presetID="3" presetClass="entr" presetSubtype="10" fill="hold" nodeType="withEffect">
                                  <p:stCondLst>
                                    <p:cond delay="0"/>
                                  </p:stCondLst>
                                  <p:childTnLst>
                                    <p:set>
                                      <p:cBhvr>
                                        <p:cTn id="19" dur="1" fill="hold">
                                          <p:stCondLst>
                                            <p:cond delay="0"/>
                                          </p:stCondLst>
                                        </p:cTn>
                                        <p:tgtEl>
                                          <p:spTgt spid="3">
                                            <p:txEl>
                                              <p:pRg st="4" end="4"/>
                                            </p:txEl>
                                          </p:spTgt>
                                        </p:tgtEl>
                                        <p:attrNameLst>
                                          <p:attrName>style.visibility</p:attrName>
                                        </p:attrNameLst>
                                      </p:cBhvr>
                                      <p:to>
                                        <p:strVal val="visible"/>
                                      </p:to>
                                    </p:set>
                                    <p:animEffect transition="in" filter="blinds(horizontal)">
                                      <p:cBhvr>
                                        <p:cTn id="20" dur="500"/>
                                        <p:tgtEl>
                                          <p:spTgt spid="3">
                                            <p:txEl>
                                              <p:pRg st="4" end="4"/>
                                            </p:txEl>
                                          </p:spTgt>
                                        </p:tgtEl>
                                      </p:cBhvr>
                                    </p:animEffect>
                                  </p:childTnLst>
                                </p:cTn>
                              </p:par>
                              <p:par>
                                <p:cTn id="21" presetID="3" presetClass="entr" presetSubtype="10" fill="hold" nodeType="withEffect">
                                  <p:stCondLst>
                                    <p:cond delay="0"/>
                                  </p:stCondLst>
                                  <p:childTnLst>
                                    <p:set>
                                      <p:cBhvr>
                                        <p:cTn id="22" dur="1" fill="hold">
                                          <p:stCondLst>
                                            <p:cond delay="0"/>
                                          </p:stCondLst>
                                        </p:cTn>
                                        <p:tgtEl>
                                          <p:spTgt spid="3">
                                            <p:txEl>
                                              <p:pRg st="5" end="5"/>
                                            </p:txEl>
                                          </p:spTgt>
                                        </p:tgtEl>
                                        <p:attrNameLst>
                                          <p:attrName>style.visibility</p:attrName>
                                        </p:attrNameLst>
                                      </p:cBhvr>
                                      <p:to>
                                        <p:strVal val="visible"/>
                                      </p:to>
                                    </p:set>
                                    <p:animEffect transition="in" filter="blinds(horizontal)">
                                      <p:cBhvr>
                                        <p:cTn id="23" dur="500"/>
                                        <p:tgtEl>
                                          <p:spTgt spid="3">
                                            <p:txEl>
                                              <p:pRg st="5" end="5"/>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3" presetClass="entr" presetSubtype="10" fill="hold" nodeType="clickEffect">
                                  <p:stCondLst>
                                    <p:cond delay="0"/>
                                  </p:stCondLst>
                                  <p:childTnLst>
                                    <p:set>
                                      <p:cBhvr>
                                        <p:cTn id="27" dur="1" fill="hold">
                                          <p:stCondLst>
                                            <p:cond delay="0"/>
                                          </p:stCondLst>
                                        </p:cTn>
                                        <p:tgtEl>
                                          <p:spTgt spid="3">
                                            <p:txEl>
                                              <p:pRg st="7" end="7"/>
                                            </p:txEl>
                                          </p:spTgt>
                                        </p:tgtEl>
                                        <p:attrNameLst>
                                          <p:attrName>style.visibility</p:attrName>
                                        </p:attrNameLst>
                                      </p:cBhvr>
                                      <p:to>
                                        <p:strVal val="visible"/>
                                      </p:to>
                                    </p:set>
                                    <p:animEffect transition="in" filter="blinds(horizontal)">
                                      <p:cBhvr>
                                        <p:cTn id="28"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1143000"/>
          </a:xfrm>
          <a:solidFill>
            <a:schemeClr val="accent2">
              <a:lumMod val="20000"/>
              <a:lumOff val="80000"/>
            </a:schemeClr>
          </a:solidFill>
        </p:spPr>
        <p:txBody>
          <a:bodyPr>
            <a:noAutofit/>
          </a:bodyPr>
          <a:lstStyle/>
          <a:p>
            <a:r>
              <a:rPr lang="en-US" sz="2800" dirty="0" smtClean="0">
                <a:solidFill>
                  <a:srgbClr val="C00000"/>
                </a:solidFill>
              </a:rPr>
              <a:t>S-shifts:</a:t>
            </a:r>
            <a:r>
              <a:rPr lang="en-US" sz="2800" dirty="0" smtClean="0"/>
              <a:t> Looking for shifts in tone, action, structure and perspective. How do these shifts affect the poem?</a:t>
            </a:r>
            <a:endParaRPr lang="en-CA" sz="2800" dirty="0"/>
          </a:p>
        </p:txBody>
      </p:sp>
      <p:sp>
        <p:nvSpPr>
          <p:cNvPr id="3" name="Content Placeholder 2"/>
          <p:cNvSpPr>
            <a:spLocks noGrp="1"/>
          </p:cNvSpPr>
          <p:nvPr>
            <p:ph idx="1"/>
          </p:nvPr>
        </p:nvSpPr>
        <p:spPr/>
        <p:txBody>
          <a:bodyPr/>
          <a:lstStyle/>
          <a:p>
            <a:pPr>
              <a:buNone/>
            </a:pPr>
            <a:r>
              <a:rPr lang="en-US" dirty="0" smtClean="0"/>
              <a:t>Shifts that are evident in the poem:</a:t>
            </a:r>
          </a:p>
          <a:p>
            <a:pPr lvl="1"/>
            <a:r>
              <a:rPr lang="en-US" sz="2400" dirty="0" smtClean="0"/>
              <a:t>Shift in the perspective/ vantage point from which money communicates to the girl</a:t>
            </a:r>
          </a:p>
          <a:p>
            <a:pPr lvl="1"/>
            <a:r>
              <a:rPr lang="en-US" sz="2400" dirty="0" smtClean="0"/>
              <a:t>Shift in the tone / how money speaks to the girl</a:t>
            </a:r>
          </a:p>
          <a:p>
            <a:pPr lvl="1"/>
            <a:r>
              <a:rPr lang="en-US" sz="2400" dirty="0" smtClean="0"/>
              <a:t>Shift from present to future</a:t>
            </a:r>
          </a:p>
          <a:p>
            <a:pPr>
              <a:buNone/>
            </a:pPr>
            <a:endParaRPr lang="en-US" dirty="0" smtClean="0"/>
          </a:p>
          <a:p>
            <a:pPr>
              <a:buNone/>
            </a:pPr>
            <a:endParaRPr lang="en-US" dirty="0" smtClean="0"/>
          </a:p>
          <a:p>
            <a:pPr>
              <a:buNone/>
            </a:pPr>
            <a:endParaRPr lang="en-CA"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2">
              <a:lumMod val="20000"/>
              <a:lumOff val="80000"/>
            </a:schemeClr>
          </a:solidFill>
        </p:spPr>
        <p:txBody>
          <a:bodyPr>
            <a:noAutofit/>
          </a:bodyPr>
          <a:lstStyle/>
          <a:p>
            <a:r>
              <a:rPr lang="en-US" sz="2800" dirty="0" smtClean="0">
                <a:solidFill>
                  <a:srgbClr val="C00000"/>
                </a:solidFill>
              </a:rPr>
              <a:t>S-shifts:</a:t>
            </a:r>
            <a:r>
              <a:rPr lang="en-US" sz="2800" dirty="0" smtClean="0"/>
              <a:t> Shift in the perspective/ vantage point from which money communicates to the girl</a:t>
            </a:r>
            <a:br>
              <a:rPr lang="en-US" sz="2800" dirty="0" smtClean="0"/>
            </a:br>
            <a:endParaRPr lang="en-CA" sz="2800" dirty="0"/>
          </a:p>
        </p:txBody>
      </p:sp>
      <p:sp>
        <p:nvSpPr>
          <p:cNvPr id="3" name="Content Placeholder 2"/>
          <p:cNvSpPr>
            <a:spLocks noGrp="1"/>
          </p:cNvSpPr>
          <p:nvPr>
            <p:ph sz="half" idx="1"/>
          </p:nvPr>
        </p:nvSpPr>
        <p:spPr/>
        <p:txBody>
          <a:bodyPr>
            <a:normAutofit/>
          </a:bodyPr>
          <a:lstStyle/>
          <a:p>
            <a:pPr>
              <a:buNone/>
            </a:pPr>
            <a:endParaRPr lang="en-US" dirty="0" smtClean="0"/>
          </a:p>
          <a:p>
            <a:pPr>
              <a:buNone/>
            </a:pPr>
            <a:endParaRPr lang="en-US" dirty="0" smtClean="0"/>
          </a:p>
          <a:p>
            <a:pPr>
              <a:buNone/>
            </a:pPr>
            <a:endParaRPr lang="en-CA" dirty="0"/>
          </a:p>
        </p:txBody>
      </p:sp>
      <p:sp>
        <p:nvSpPr>
          <p:cNvPr id="7" name="Content Placeholder 6"/>
          <p:cNvSpPr>
            <a:spLocks noGrp="1"/>
          </p:cNvSpPr>
          <p:nvPr>
            <p:ph sz="half" idx="2"/>
          </p:nvPr>
        </p:nvSpPr>
        <p:spPr>
          <a:xfrm>
            <a:off x="571472" y="1643050"/>
            <a:ext cx="4038600" cy="4525963"/>
          </a:xfrm>
        </p:spPr>
        <p:txBody>
          <a:bodyPr>
            <a:noAutofit/>
          </a:bodyPr>
          <a:lstStyle/>
          <a:p>
            <a:pPr>
              <a:buNone/>
            </a:pPr>
            <a:r>
              <a:rPr lang="en-CA" sz="1600" dirty="0" smtClean="0"/>
              <a:t>        It whispers outside her window</a:t>
            </a:r>
            <a:br>
              <a:rPr lang="en-CA" sz="1600" dirty="0" smtClean="0"/>
            </a:br>
            <a:r>
              <a:rPr lang="en-CA" sz="1600" dirty="0" smtClean="0"/>
              <a:t>at night, as she lingers</a:t>
            </a:r>
            <a:br>
              <a:rPr lang="en-CA" sz="1600" dirty="0" smtClean="0"/>
            </a:br>
            <a:r>
              <a:rPr lang="en-CA" sz="1600" dirty="0" smtClean="0"/>
              <a:t>between dreams that promise</a:t>
            </a:r>
            <a:br>
              <a:rPr lang="en-CA" sz="1600" dirty="0" smtClean="0"/>
            </a:br>
            <a:r>
              <a:rPr lang="en-CA" sz="1600" dirty="0" smtClean="0"/>
              <a:t>the future in another part of town,</a:t>
            </a:r>
            <a:br>
              <a:rPr lang="en-CA" sz="1600" dirty="0" smtClean="0"/>
            </a:br>
            <a:r>
              <a:rPr lang="en-CA" sz="1600" dirty="0" smtClean="0"/>
              <a:t>away from this world of broken</a:t>
            </a:r>
            <a:br>
              <a:rPr lang="en-CA" sz="1600" dirty="0" smtClean="0"/>
            </a:br>
            <a:r>
              <a:rPr lang="en-CA" sz="1600" dirty="0" smtClean="0"/>
              <a:t>locks and basement suites.</a:t>
            </a:r>
            <a:br>
              <a:rPr lang="en-CA" sz="1600" dirty="0" smtClean="0"/>
            </a:br>
            <a:r>
              <a:rPr lang="en-CA" sz="1600" dirty="0" smtClean="0"/>
              <a:t/>
            </a:r>
            <a:br>
              <a:rPr lang="en-CA" sz="1600" dirty="0" smtClean="0"/>
            </a:br>
            <a:r>
              <a:rPr lang="en-CA" sz="1600" dirty="0" smtClean="0"/>
              <a:t>It chatters in her ear beneath</a:t>
            </a:r>
            <a:br>
              <a:rPr lang="en-CA" sz="1600" dirty="0" smtClean="0"/>
            </a:br>
            <a:r>
              <a:rPr lang="en-CA" sz="1600" dirty="0" smtClean="0"/>
              <a:t>the echoes of the mall, when she</a:t>
            </a:r>
            <a:br>
              <a:rPr lang="en-CA" sz="1600" dirty="0" smtClean="0"/>
            </a:br>
            <a:r>
              <a:rPr lang="en-CA" sz="1600" dirty="0" smtClean="0"/>
              <a:t>wanders the halls, her hands</a:t>
            </a:r>
            <a:br>
              <a:rPr lang="en-CA" sz="1600" dirty="0" smtClean="0"/>
            </a:br>
            <a:r>
              <a:rPr lang="en-CA" sz="1600" dirty="0" smtClean="0"/>
              <a:t>empty in her pockets or surfacing</a:t>
            </a:r>
            <a:br>
              <a:rPr lang="en-CA" sz="1600" dirty="0" smtClean="0"/>
            </a:br>
            <a:r>
              <a:rPr lang="en-CA" sz="1600" dirty="0" smtClean="0"/>
              <a:t>to take the temporary warmth</a:t>
            </a:r>
            <a:br>
              <a:rPr lang="en-CA" sz="1600" dirty="0" smtClean="0"/>
            </a:br>
            <a:r>
              <a:rPr lang="en-CA" sz="1600" dirty="0" smtClean="0"/>
              <a:t>of objects she'll never own.</a:t>
            </a:r>
            <a:br>
              <a:rPr lang="en-CA" sz="1600" dirty="0" smtClean="0"/>
            </a:br>
            <a:r>
              <a:rPr lang="en-CA" sz="1600" dirty="0" smtClean="0"/>
              <a:t/>
            </a:r>
            <a:br>
              <a:rPr lang="en-CA" sz="1600" dirty="0" smtClean="0"/>
            </a:br>
            <a:r>
              <a:rPr lang="en-CA" sz="1600" dirty="0" smtClean="0"/>
              <a:t>It mutters in the voices of landlords</a:t>
            </a:r>
            <a:br>
              <a:rPr lang="en-CA" sz="1600" dirty="0" smtClean="0"/>
            </a:br>
            <a:r>
              <a:rPr lang="en-CA" sz="1600" dirty="0" smtClean="0"/>
              <a:t>and teachers and grocery store clerks;</a:t>
            </a:r>
            <a:br>
              <a:rPr lang="en-CA" sz="1600" dirty="0" smtClean="0"/>
            </a:br>
            <a:r>
              <a:rPr lang="en-CA" sz="1600" dirty="0" smtClean="0"/>
              <a:t>it reaches beneath her pride and bares</a:t>
            </a:r>
            <a:br>
              <a:rPr lang="en-CA" sz="1600" dirty="0" smtClean="0"/>
            </a:br>
            <a:r>
              <a:rPr lang="en-CA" sz="1600" dirty="0" smtClean="0"/>
              <a:t>her life and her mother's life</a:t>
            </a:r>
            <a:br>
              <a:rPr lang="en-CA" sz="1600" dirty="0" smtClean="0"/>
            </a:br>
            <a:r>
              <a:rPr lang="en-CA" sz="1600" dirty="0" smtClean="0"/>
              <a:t>and it tells them what to do.</a:t>
            </a:r>
            <a:br>
              <a:rPr lang="en-CA" sz="1600" dirty="0" smtClean="0"/>
            </a:br>
            <a:endParaRPr lang="en-CA" sz="1600" dirty="0"/>
          </a:p>
        </p:txBody>
      </p:sp>
      <p:sp>
        <p:nvSpPr>
          <p:cNvPr id="8" name="Content Placeholder 6"/>
          <p:cNvSpPr txBox="1">
            <a:spLocks/>
          </p:cNvSpPr>
          <p:nvPr/>
        </p:nvSpPr>
        <p:spPr>
          <a:xfrm>
            <a:off x="4572000" y="1643050"/>
            <a:ext cx="4038600" cy="4525963"/>
          </a:xfrm>
          <a:prstGeom prst="rect">
            <a:avLst/>
          </a:prstGeom>
        </p:spPr>
        <p:txBody>
          <a:bodyPr vert="horz" lIns="91440" tIns="45720" rIns="91440" bIns="45720" rtlCol="0">
            <a:normAutofit/>
          </a:bodyPr>
          <a:lstStyle/>
          <a:p>
            <a:pPr marL="342900" lvl="0" indent="-342900">
              <a:spcBef>
                <a:spcPct val="20000"/>
              </a:spcBef>
            </a:pPr>
            <a:r>
              <a:rPr lang="en-CA" sz="1600" b="1" dirty="0" smtClean="0"/>
              <a:t>        </a:t>
            </a:r>
            <a:r>
              <a:rPr lang="en-CA" sz="1600" dirty="0" smtClean="0"/>
              <a:t>It sneaks into her belly and growls</a:t>
            </a:r>
            <a:br>
              <a:rPr lang="en-CA" sz="1600" dirty="0" smtClean="0"/>
            </a:br>
            <a:r>
              <a:rPr lang="en-CA" sz="1600" dirty="0" smtClean="0"/>
              <a:t>until she has to laugh too long</a:t>
            </a:r>
            <a:br>
              <a:rPr lang="en-CA" sz="1600" dirty="0" smtClean="0"/>
            </a:br>
            <a:r>
              <a:rPr lang="en-CA" sz="1600" dirty="0" smtClean="0"/>
              <a:t>and too loud with her friends</a:t>
            </a:r>
            <a:br>
              <a:rPr lang="en-CA" sz="1600" dirty="0" smtClean="0"/>
            </a:br>
            <a:r>
              <a:rPr lang="en-CA" sz="1600" dirty="0" smtClean="0"/>
              <a:t>so they won't hear what it's saying</a:t>
            </a:r>
            <a:br>
              <a:rPr lang="en-CA" sz="1600" dirty="0" smtClean="0"/>
            </a:br>
            <a:r>
              <a:rPr lang="en-CA" sz="1600" dirty="0" smtClean="0"/>
              <a:t>about her.</a:t>
            </a:r>
            <a:br>
              <a:rPr lang="en-CA" sz="1600" dirty="0" smtClean="0"/>
            </a:br>
            <a:r>
              <a:rPr lang="en-CA" sz="1600" dirty="0" smtClean="0"/>
              <a:t/>
            </a:r>
            <a:br>
              <a:rPr lang="en-CA" sz="1600" dirty="0" smtClean="0"/>
            </a:br>
            <a:r>
              <a:rPr lang="en-CA" sz="1600" dirty="0" smtClean="0"/>
              <a:t>It yells orders at her</a:t>
            </a:r>
            <a:br>
              <a:rPr lang="en-CA" sz="1600" dirty="0" smtClean="0"/>
            </a:br>
            <a:r>
              <a:rPr lang="en-CA" sz="1600" dirty="0" smtClean="0"/>
              <a:t>and it takes anything it wants</a:t>
            </a:r>
            <a:br>
              <a:rPr lang="en-CA" sz="1600" dirty="0" smtClean="0"/>
            </a:br>
            <a:r>
              <a:rPr lang="en-CA" sz="1600" dirty="0" smtClean="0"/>
              <a:t>and she'll spend her whole life</a:t>
            </a:r>
            <a:br>
              <a:rPr lang="en-CA" sz="1600" dirty="0" smtClean="0"/>
            </a:br>
            <a:r>
              <a:rPr lang="en-CA" sz="1600" dirty="0" smtClean="0"/>
              <a:t>running toward it and</a:t>
            </a:r>
            <a:br>
              <a:rPr lang="en-CA" sz="1600" dirty="0" smtClean="0"/>
            </a:br>
            <a:r>
              <a:rPr lang="en-CA" sz="1600" dirty="0" smtClean="0"/>
              <a:t>hearing it break</a:t>
            </a:r>
            <a:br>
              <a:rPr lang="en-CA" sz="1600" dirty="0" smtClean="0"/>
            </a:br>
            <a:r>
              <a:rPr lang="en-CA" sz="1600" dirty="0" smtClean="0"/>
              <a:t>into laughter, just</a:t>
            </a:r>
            <a:br>
              <a:rPr lang="en-CA" sz="1600" dirty="0" smtClean="0"/>
            </a:br>
            <a:r>
              <a:rPr lang="en-CA" sz="1600" dirty="0" smtClean="0"/>
              <a:t>out of reach, just</a:t>
            </a:r>
            <a:br>
              <a:rPr lang="en-CA" sz="1600" dirty="0" smtClean="0"/>
            </a:br>
            <a:r>
              <a:rPr lang="en-CA" sz="1600" dirty="0" smtClean="0"/>
              <a:t>like her mother who sits today</a:t>
            </a:r>
            <a:br>
              <a:rPr lang="en-CA" sz="1600" dirty="0" smtClean="0"/>
            </a:br>
            <a:r>
              <a:rPr lang="en-CA" sz="1600" dirty="0" smtClean="0"/>
              <a:t>with her hands over her ears</a:t>
            </a:r>
            <a:br>
              <a:rPr lang="en-CA" sz="1600" dirty="0" smtClean="0"/>
            </a:br>
            <a:r>
              <a:rPr lang="en-CA" sz="1600" dirty="0" smtClean="0"/>
              <a:t>humming like crazy</a:t>
            </a:r>
            <a:r>
              <a:rPr lang="en-CA" sz="1200" dirty="0" smtClean="0"/>
              <a:t>.</a:t>
            </a:r>
            <a:endParaRPr kumimoji="0" lang="en-CA" sz="2800" i="0" u="none" strike="noStrike" kern="1200" cap="none" spc="0" normalizeH="0" baseline="0" noProof="0" dirty="0">
              <a:ln>
                <a:noFill/>
              </a:ln>
              <a:solidFill>
                <a:schemeClr val="tx1"/>
              </a:solidFill>
              <a:effectLst/>
              <a:uLnTx/>
              <a:uFillTx/>
              <a:latin typeface="+mn-lt"/>
              <a:ea typeface="+mn-ea"/>
              <a:cs typeface="+mn-cs"/>
            </a:endParaRPr>
          </a:p>
        </p:txBody>
      </p:sp>
      <p:sp>
        <p:nvSpPr>
          <p:cNvPr id="9" name="TextBox 8"/>
          <p:cNvSpPr txBox="1"/>
          <p:nvPr/>
        </p:nvSpPr>
        <p:spPr>
          <a:xfrm>
            <a:off x="785786" y="2000240"/>
            <a:ext cx="3357586" cy="1200329"/>
          </a:xfrm>
          <a:prstGeom prst="rect">
            <a:avLst/>
          </a:prstGeom>
          <a:solidFill>
            <a:schemeClr val="bg2">
              <a:lumMod val="90000"/>
            </a:schemeClr>
          </a:solidFill>
        </p:spPr>
        <p:txBody>
          <a:bodyPr wrap="square" rtlCol="0">
            <a:spAutoFit/>
          </a:bodyPr>
          <a:lstStyle/>
          <a:p>
            <a:r>
              <a:rPr lang="en-US" b="1" dirty="0" smtClean="0">
                <a:solidFill>
                  <a:srgbClr val="C00000"/>
                </a:solidFill>
              </a:rPr>
              <a:t>From outside her room and above (poem implies she lives in a basement), but sounds like it is close by</a:t>
            </a:r>
            <a:endParaRPr lang="en-CA" b="1" dirty="0">
              <a:solidFill>
                <a:srgbClr val="C00000"/>
              </a:solidFill>
            </a:endParaRPr>
          </a:p>
        </p:txBody>
      </p:sp>
      <p:sp>
        <p:nvSpPr>
          <p:cNvPr id="10" name="TextBox 9"/>
          <p:cNvSpPr txBox="1"/>
          <p:nvPr/>
        </p:nvSpPr>
        <p:spPr>
          <a:xfrm>
            <a:off x="785786" y="3786190"/>
            <a:ext cx="3357586" cy="646331"/>
          </a:xfrm>
          <a:prstGeom prst="rect">
            <a:avLst/>
          </a:prstGeom>
          <a:solidFill>
            <a:schemeClr val="bg2">
              <a:lumMod val="90000"/>
            </a:schemeClr>
          </a:solidFill>
        </p:spPr>
        <p:txBody>
          <a:bodyPr wrap="square" rtlCol="0">
            <a:spAutoFit/>
          </a:bodyPr>
          <a:lstStyle/>
          <a:p>
            <a:r>
              <a:rPr lang="en-US" b="1" dirty="0" smtClean="0">
                <a:solidFill>
                  <a:srgbClr val="C00000"/>
                </a:solidFill>
              </a:rPr>
              <a:t>From right next to her, but still below</a:t>
            </a:r>
            <a:endParaRPr lang="en-CA" b="1" dirty="0">
              <a:solidFill>
                <a:srgbClr val="C00000"/>
              </a:solidFill>
            </a:endParaRPr>
          </a:p>
        </p:txBody>
      </p:sp>
      <p:sp>
        <p:nvSpPr>
          <p:cNvPr id="11" name="TextBox 10"/>
          <p:cNvSpPr txBox="1"/>
          <p:nvPr/>
        </p:nvSpPr>
        <p:spPr>
          <a:xfrm>
            <a:off x="642910" y="5500702"/>
            <a:ext cx="3357586" cy="646331"/>
          </a:xfrm>
          <a:prstGeom prst="rect">
            <a:avLst/>
          </a:prstGeom>
          <a:solidFill>
            <a:schemeClr val="bg2">
              <a:lumMod val="90000"/>
            </a:schemeClr>
          </a:solidFill>
        </p:spPr>
        <p:txBody>
          <a:bodyPr wrap="square" rtlCol="0">
            <a:spAutoFit/>
          </a:bodyPr>
          <a:lstStyle/>
          <a:p>
            <a:r>
              <a:rPr lang="en-US" b="1" dirty="0" smtClean="0">
                <a:solidFill>
                  <a:srgbClr val="C00000"/>
                </a:solidFill>
              </a:rPr>
              <a:t>From far away but comes dangerously close </a:t>
            </a:r>
            <a:endParaRPr lang="en-CA" b="1" dirty="0">
              <a:solidFill>
                <a:srgbClr val="C00000"/>
              </a:solidFill>
            </a:endParaRPr>
          </a:p>
        </p:txBody>
      </p:sp>
      <p:sp>
        <p:nvSpPr>
          <p:cNvPr id="12" name="TextBox 11"/>
          <p:cNvSpPr txBox="1"/>
          <p:nvPr/>
        </p:nvSpPr>
        <p:spPr>
          <a:xfrm>
            <a:off x="4714876" y="1928802"/>
            <a:ext cx="3357586" cy="646331"/>
          </a:xfrm>
          <a:prstGeom prst="rect">
            <a:avLst/>
          </a:prstGeom>
          <a:solidFill>
            <a:schemeClr val="bg2">
              <a:lumMod val="90000"/>
            </a:schemeClr>
          </a:solidFill>
        </p:spPr>
        <p:txBody>
          <a:bodyPr wrap="square" rtlCol="0">
            <a:spAutoFit/>
          </a:bodyPr>
          <a:lstStyle/>
          <a:p>
            <a:r>
              <a:rPr lang="en-US" b="1" dirty="0" smtClean="0">
                <a:solidFill>
                  <a:srgbClr val="C00000"/>
                </a:solidFill>
              </a:rPr>
              <a:t>From inside her and loud enough for others to hear</a:t>
            </a:r>
            <a:endParaRPr lang="en-CA" b="1" dirty="0">
              <a:solidFill>
                <a:srgbClr val="C00000"/>
              </a:solidFill>
            </a:endParaRPr>
          </a:p>
        </p:txBody>
      </p:sp>
      <p:sp>
        <p:nvSpPr>
          <p:cNvPr id="13" name="TextBox 12"/>
          <p:cNvSpPr txBox="1"/>
          <p:nvPr/>
        </p:nvSpPr>
        <p:spPr>
          <a:xfrm>
            <a:off x="4714876" y="3929066"/>
            <a:ext cx="3357586" cy="369332"/>
          </a:xfrm>
          <a:prstGeom prst="rect">
            <a:avLst/>
          </a:prstGeom>
          <a:solidFill>
            <a:schemeClr val="bg2">
              <a:lumMod val="90000"/>
            </a:schemeClr>
          </a:solidFill>
        </p:spPr>
        <p:txBody>
          <a:bodyPr wrap="square" rtlCol="0">
            <a:spAutoFit/>
          </a:bodyPr>
          <a:lstStyle/>
          <a:p>
            <a:r>
              <a:rPr lang="en-US" b="1" dirty="0" smtClean="0">
                <a:solidFill>
                  <a:srgbClr val="C00000"/>
                </a:solidFill>
              </a:rPr>
              <a:t>From far away and yelling</a:t>
            </a:r>
            <a:endParaRPr lang="en-CA" b="1" dirty="0">
              <a:solidFill>
                <a:srgbClr val="C00000"/>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9"/>
                                        </p:tgtEl>
                                        <p:attrNameLst>
                                          <p:attrName>style.visibility</p:attrName>
                                        </p:attrNameLst>
                                      </p:cBhvr>
                                      <p:to>
                                        <p:strVal val="visible"/>
                                      </p:to>
                                    </p:set>
                                    <p:anim calcmode="lin" valueType="num">
                                      <p:cBhvr additive="base">
                                        <p:cTn id="7" dur="500" fill="hold"/>
                                        <p:tgtEl>
                                          <p:spTgt spid="9"/>
                                        </p:tgtEl>
                                        <p:attrNameLst>
                                          <p:attrName>ppt_x</p:attrName>
                                        </p:attrNameLst>
                                      </p:cBhvr>
                                      <p:tavLst>
                                        <p:tav tm="0">
                                          <p:val>
                                            <p:strVal val="#ppt_x"/>
                                          </p:val>
                                        </p:tav>
                                        <p:tav tm="100000">
                                          <p:val>
                                            <p:strVal val="#ppt_x"/>
                                          </p:val>
                                        </p:tav>
                                      </p:tavLst>
                                    </p:anim>
                                    <p:anim calcmode="lin" valueType="num">
                                      <p:cBhvr additive="base">
                                        <p:cTn id="8" dur="5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0"/>
                                        </p:tgtEl>
                                        <p:attrNameLst>
                                          <p:attrName>style.visibility</p:attrName>
                                        </p:attrNameLst>
                                      </p:cBhvr>
                                      <p:to>
                                        <p:strVal val="visible"/>
                                      </p:to>
                                    </p:set>
                                    <p:anim calcmode="lin" valueType="num">
                                      <p:cBhvr additive="base">
                                        <p:cTn id="13" dur="500" fill="hold"/>
                                        <p:tgtEl>
                                          <p:spTgt spid="10"/>
                                        </p:tgtEl>
                                        <p:attrNameLst>
                                          <p:attrName>ppt_x</p:attrName>
                                        </p:attrNameLst>
                                      </p:cBhvr>
                                      <p:tavLst>
                                        <p:tav tm="0">
                                          <p:val>
                                            <p:strVal val="#ppt_x"/>
                                          </p:val>
                                        </p:tav>
                                        <p:tav tm="100000">
                                          <p:val>
                                            <p:strVal val="#ppt_x"/>
                                          </p:val>
                                        </p:tav>
                                      </p:tavLst>
                                    </p:anim>
                                    <p:anim calcmode="lin" valueType="num">
                                      <p:cBhvr additive="base">
                                        <p:cTn id="14" dur="500" fill="hold"/>
                                        <p:tgtEl>
                                          <p:spTgt spid="10"/>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11"/>
                                        </p:tgtEl>
                                        <p:attrNameLst>
                                          <p:attrName>style.visibility</p:attrName>
                                        </p:attrNameLst>
                                      </p:cBhvr>
                                      <p:to>
                                        <p:strVal val="visible"/>
                                      </p:to>
                                    </p:set>
                                    <p:anim calcmode="lin" valueType="num">
                                      <p:cBhvr additive="base">
                                        <p:cTn id="19" dur="500" fill="hold"/>
                                        <p:tgtEl>
                                          <p:spTgt spid="11"/>
                                        </p:tgtEl>
                                        <p:attrNameLst>
                                          <p:attrName>ppt_x</p:attrName>
                                        </p:attrNameLst>
                                      </p:cBhvr>
                                      <p:tavLst>
                                        <p:tav tm="0">
                                          <p:val>
                                            <p:strVal val="#ppt_x"/>
                                          </p:val>
                                        </p:tav>
                                        <p:tav tm="100000">
                                          <p:val>
                                            <p:strVal val="#ppt_x"/>
                                          </p:val>
                                        </p:tav>
                                      </p:tavLst>
                                    </p:anim>
                                    <p:anim calcmode="lin" valueType="num">
                                      <p:cBhvr additive="base">
                                        <p:cTn id="20" dur="500" fill="hold"/>
                                        <p:tgtEl>
                                          <p:spTgt spid="11"/>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12"/>
                                        </p:tgtEl>
                                        <p:attrNameLst>
                                          <p:attrName>style.visibility</p:attrName>
                                        </p:attrNameLst>
                                      </p:cBhvr>
                                      <p:to>
                                        <p:strVal val="visible"/>
                                      </p:to>
                                    </p:set>
                                    <p:anim calcmode="lin" valueType="num">
                                      <p:cBhvr additive="base">
                                        <p:cTn id="25" dur="500" fill="hold"/>
                                        <p:tgtEl>
                                          <p:spTgt spid="12"/>
                                        </p:tgtEl>
                                        <p:attrNameLst>
                                          <p:attrName>ppt_x</p:attrName>
                                        </p:attrNameLst>
                                      </p:cBhvr>
                                      <p:tavLst>
                                        <p:tav tm="0">
                                          <p:val>
                                            <p:strVal val="#ppt_x"/>
                                          </p:val>
                                        </p:tav>
                                        <p:tav tm="100000">
                                          <p:val>
                                            <p:strVal val="#ppt_x"/>
                                          </p:val>
                                        </p:tav>
                                      </p:tavLst>
                                    </p:anim>
                                    <p:anim calcmode="lin" valueType="num">
                                      <p:cBhvr additive="base">
                                        <p:cTn id="26"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13"/>
                                        </p:tgtEl>
                                        <p:attrNameLst>
                                          <p:attrName>style.visibility</p:attrName>
                                        </p:attrNameLst>
                                      </p:cBhvr>
                                      <p:to>
                                        <p:strVal val="visible"/>
                                      </p:to>
                                    </p:set>
                                    <p:anim calcmode="lin" valueType="num">
                                      <p:cBhvr additive="base">
                                        <p:cTn id="31" dur="500" fill="hold"/>
                                        <p:tgtEl>
                                          <p:spTgt spid="13"/>
                                        </p:tgtEl>
                                        <p:attrNameLst>
                                          <p:attrName>ppt_x</p:attrName>
                                        </p:attrNameLst>
                                      </p:cBhvr>
                                      <p:tavLst>
                                        <p:tav tm="0">
                                          <p:val>
                                            <p:strVal val="#ppt_x"/>
                                          </p:val>
                                        </p:tav>
                                        <p:tav tm="100000">
                                          <p:val>
                                            <p:strVal val="#ppt_x"/>
                                          </p:val>
                                        </p:tav>
                                      </p:tavLst>
                                    </p:anim>
                                    <p:anim calcmode="lin" valueType="num">
                                      <p:cBhvr additive="base">
                                        <p:cTn id="32" dur="500" fill="hold"/>
                                        <p:tgtEl>
                                          <p:spTgt spid="13"/>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P spid="11" grpId="0" animBg="1"/>
      <p:bldP spid="12" grpId="0" animBg="1"/>
      <p:bldP spid="13" grpId="0" animBg="1"/>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1143000"/>
          </a:xfrm>
          <a:solidFill>
            <a:schemeClr val="accent2">
              <a:lumMod val="20000"/>
              <a:lumOff val="80000"/>
            </a:schemeClr>
          </a:solidFill>
        </p:spPr>
        <p:txBody>
          <a:bodyPr>
            <a:noAutofit/>
          </a:bodyPr>
          <a:lstStyle/>
          <a:p>
            <a:r>
              <a:rPr lang="en-US" sz="2800" dirty="0" smtClean="0">
                <a:solidFill>
                  <a:srgbClr val="C00000"/>
                </a:solidFill>
              </a:rPr>
              <a:t>S-shifts:</a:t>
            </a:r>
            <a:r>
              <a:rPr lang="en-US" sz="2800" dirty="0" smtClean="0"/>
              <a:t> Shift in the tone / how money speaks to the girl</a:t>
            </a:r>
            <a:br>
              <a:rPr lang="en-US" sz="2800" dirty="0" smtClean="0"/>
            </a:br>
            <a:endParaRPr lang="en-CA" sz="2800" dirty="0"/>
          </a:p>
        </p:txBody>
      </p:sp>
      <p:sp>
        <p:nvSpPr>
          <p:cNvPr id="3" name="Content Placeholder 2"/>
          <p:cNvSpPr>
            <a:spLocks noGrp="1"/>
          </p:cNvSpPr>
          <p:nvPr>
            <p:ph idx="1"/>
          </p:nvPr>
        </p:nvSpPr>
        <p:spPr>
          <a:xfrm>
            <a:off x="457200" y="1600201"/>
            <a:ext cx="8229600" cy="3900502"/>
          </a:xfrm>
        </p:spPr>
        <p:txBody>
          <a:bodyPr/>
          <a:lstStyle/>
          <a:p>
            <a:pPr>
              <a:buNone/>
            </a:pPr>
            <a:endParaRPr lang="en-US" dirty="0" smtClean="0"/>
          </a:p>
          <a:p>
            <a:pPr>
              <a:buNone/>
            </a:pPr>
            <a:endParaRPr lang="en-US" dirty="0" smtClean="0"/>
          </a:p>
          <a:p>
            <a:pPr>
              <a:buNone/>
            </a:pPr>
            <a:endParaRPr lang="en-CA" dirty="0"/>
          </a:p>
        </p:txBody>
      </p:sp>
      <p:sp>
        <p:nvSpPr>
          <p:cNvPr id="4" name="Content Placeholder 6"/>
          <p:cNvSpPr txBox="1">
            <a:spLocks/>
          </p:cNvSpPr>
          <p:nvPr/>
        </p:nvSpPr>
        <p:spPr>
          <a:xfrm>
            <a:off x="571472" y="1643050"/>
            <a:ext cx="4038600" cy="3786214"/>
          </a:xfrm>
          <a:prstGeom prst="rect">
            <a:avLst/>
          </a:prstGeom>
        </p:spPr>
        <p:txBody>
          <a:bodyPr>
            <a:no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CA" sz="1200" b="1" i="0" u="none" strike="noStrike" kern="1200" cap="none" spc="0" normalizeH="0" baseline="0" noProof="0" dirty="0" smtClean="0">
                <a:ln>
                  <a:noFill/>
                </a:ln>
                <a:solidFill>
                  <a:schemeClr val="accent2">
                    <a:lumMod val="75000"/>
                  </a:schemeClr>
                </a:solidFill>
                <a:effectLst/>
                <a:uLnTx/>
                <a:uFillTx/>
                <a:latin typeface="+mn-lt"/>
                <a:ea typeface="+mn-ea"/>
                <a:cs typeface="+mn-cs"/>
              </a:rPr>
              <a:t>          It whispers </a:t>
            </a:r>
            <a:r>
              <a:rPr kumimoji="0" lang="en-CA" sz="1200" b="0" i="0" u="none" strike="noStrike" kern="1200" cap="none" spc="0" normalizeH="0" baseline="0" noProof="0" dirty="0" smtClean="0">
                <a:ln>
                  <a:noFill/>
                </a:ln>
                <a:solidFill>
                  <a:schemeClr val="tx1"/>
                </a:solidFill>
                <a:effectLst/>
                <a:uLnTx/>
                <a:uFillTx/>
                <a:latin typeface="+mn-lt"/>
                <a:ea typeface="+mn-ea"/>
                <a:cs typeface="+mn-cs"/>
              </a:rPr>
              <a:t>outside her window</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at night, as she lingers</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between dreams that promise</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the future in another part of town,</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away from this world of broken</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locks and basement suites.</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1" i="0" u="none" strike="noStrike" kern="1200" cap="none" spc="0" normalizeH="0" baseline="0" noProof="0" dirty="0" smtClean="0">
                <a:ln>
                  <a:noFill/>
                </a:ln>
                <a:solidFill>
                  <a:schemeClr val="accent2">
                    <a:lumMod val="75000"/>
                  </a:schemeClr>
                </a:solidFill>
                <a:effectLst/>
                <a:uLnTx/>
                <a:uFillTx/>
                <a:latin typeface="+mn-lt"/>
                <a:ea typeface="+mn-ea"/>
                <a:cs typeface="+mn-cs"/>
              </a:rPr>
              <a:t>It chatters in her ear</a:t>
            </a:r>
            <a:r>
              <a:rPr kumimoji="0" lang="en-CA" sz="1200" b="0" i="0" u="none" strike="noStrike" kern="1200" cap="none" spc="0" normalizeH="0" baseline="0" noProof="0" dirty="0" smtClean="0">
                <a:ln>
                  <a:noFill/>
                </a:ln>
                <a:solidFill>
                  <a:schemeClr val="tx1"/>
                </a:solidFill>
                <a:effectLst/>
                <a:uLnTx/>
                <a:uFillTx/>
                <a:latin typeface="+mn-lt"/>
                <a:ea typeface="+mn-ea"/>
                <a:cs typeface="+mn-cs"/>
              </a:rPr>
              <a:t> beneath</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the echoes of the mall, when she</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wanders the halls, her hands</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empty in her pockets or surfacing</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to take the temporary warmth</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of objects she'll never own.</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1" i="0" u="none" strike="noStrike" kern="1200" cap="none" spc="0" normalizeH="0" baseline="0" noProof="0" dirty="0" smtClean="0">
                <a:ln>
                  <a:noFill/>
                </a:ln>
                <a:solidFill>
                  <a:schemeClr val="accent2">
                    <a:lumMod val="75000"/>
                  </a:schemeClr>
                </a:solidFill>
                <a:effectLst/>
                <a:uLnTx/>
                <a:uFillTx/>
                <a:latin typeface="+mn-lt"/>
                <a:ea typeface="+mn-ea"/>
                <a:cs typeface="+mn-cs"/>
              </a:rPr>
              <a:t>It mutters in the voices of landlords</a:t>
            </a:r>
            <a:r>
              <a:rPr kumimoji="0" lang="en-CA" sz="1200" b="0" i="0" u="none" strike="noStrike" kern="1200" cap="none" spc="0" normalizeH="0" baseline="0" noProof="0" dirty="0" smtClean="0">
                <a:ln>
                  <a:noFill/>
                </a:ln>
                <a:solidFill>
                  <a:schemeClr val="tx1"/>
                </a:solidFill>
                <a:effectLst/>
                <a:uLnTx/>
                <a:uFillTx/>
                <a:latin typeface="+mn-lt"/>
                <a:ea typeface="+mn-ea"/>
                <a:cs typeface="+mn-cs"/>
              </a:rPr>
              <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and teachers and grocery store clerks;</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it reaches beneath her pride and bares</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her life and her mother's life</a:t>
            </a:r>
            <a:br>
              <a:rPr kumimoji="0" lang="en-CA" sz="1200" b="0" i="0" u="none" strike="noStrike" kern="1200" cap="none" spc="0" normalizeH="0" baseline="0" noProof="0" dirty="0" smtClean="0">
                <a:ln>
                  <a:noFill/>
                </a:ln>
                <a:solidFill>
                  <a:schemeClr val="tx1"/>
                </a:solidFill>
                <a:effectLst/>
                <a:uLnTx/>
                <a:uFillTx/>
                <a:latin typeface="+mn-lt"/>
                <a:ea typeface="+mn-ea"/>
                <a:cs typeface="+mn-cs"/>
              </a:rPr>
            </a:br>
            <a:r>
              <a:rPr kumimoji="0" lang="en-CA" sz="1200" b="0" i="0" u="none" strike="noStrike" kern="1200" cap="none" spc="0" normalizeH="0" baseline="0" noProof="0" dirty="0" smtClean="0">
                <a:ln>
                  <a:noFill/>
                </a:ln>
                <a:solidFill>
                  <a:schemeClr val="tx1"/>
                </a:solidFill>
                <a:effectLst/>
                <a:uLnTx/>
                <a:uFillTx/>
                <a:latin typeface="+mn-lt"/>
                <a:ea typeface="+mn-ea"/>
                <a:cs typeface="+mn-cs"/>
              </a:rPr>
              <a:t>and it tells them what to do.</a:t>
            </a:r>
            <a:r>
              <a:rPr kumimoji="0" lang="en-CA" sz="1600" b="0" i="0" u="none" strike="noStrike" kern="1200" cap="none" spc="0" normalizeH="0" baseline="0" noProof="0" dirty="0" smtClean="0">
                <a:ln>
                  <a:noFill/>
                </a:ln>
                <a:solidFill>
                  <a:schemeClr val="tx1"/>
                </a:solidFill>
                <a:effectLst/>
                <a:uLnTx/>
                <a:uFillTx/>
                <a:latin typeface="+mn-lt"/>
                <a:ea typeface="+mn-ea"/>
                <a:cs typeface="+mn-cs"/>
              </a:rPr>
              <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endParaRPr kumimoji="0" lang="en-CA" sz="1600" b="0" i="0" u="none" strike="noStrike" kern="1200" cap="none" spc="0" normalizeH="0" baseline="0" noProof="0" dirty="0">
              <a:ln>
                <a:noFill/>
              </a:ln>
              <a:solidFill>
                <a:schemeClr val="tx1"/>
              </a:solidFill>
              <a:effectLst/>
              <a:uLnTx/>
              <a:uFillTx/>
              <a:latin typeface="+mn-lt"/>
              <a:ea typeface="+mn-ea"/>
              <a:cs typeface="+mn-cs"/>
            </a:endParaRPr>
          </a:p>
        </p:txBody>
      </p:sp>
      <p:sp>
        <p:nvSpPr>
          <p:cNvPr id="5" name="Content Placeholder 6"/>
          <p:cNvSpPr txBox="1">
            <a:spLocks/>
          </p:cNvSpPr>
          <p:nvPr/>
        </p:nvSpPr>
        <p:spPr>
          <a:xfrm>
            <a:off x="4572000" y="1643050"/>
            <a:ext cx="4038600" cy="4525963"/>
          </a:xfrm>
          <a:prstGeom prst="rect">
            <a:avLst/>
          </a:prstGeom>
        </p:spPr>
        <p:txBody>
          <a:bodyPr vert="horz" lIns="91440" tIns="45720" rIns="91440" bIns="45720" rtlCol="0">
            <a:normAutofit/>
          </a:bodyPr>
          <a:lstStyle/>
          <a:p>
            <a:pPr marL="342900" lvl="0" indent="-342900">
              <a:spcBef>
                <a:spcPct val="20000"/>
              </a:spcBef>
            </a:pPr>
            <a:r>
              <a:rPr lang="en-CA" sz="1200" dirty="0" smtClean="0"/>
              <a:t>         It sneaks into her belly and </a:t>
            </a:r>
            <a:r>
              <a:rPr lang="en-CA" sz="1200" b="1" dirty="0" smtClean="0">
                <a:solidFill>
                  <a:schemeClr val="accent2">
                    <a:lumMod val="75000"/>
                  </a:schemeClr>
                </a:solidFill>
              </a:rPr>
              <a:t>growls</a:t>
            </a:r>
            <a:r>
              <a:rPr lang="en-CA" sz="1200" dirty="0" smtClean="0"/>
              <a:t/>
            </a:r>
            <a:br>
              <a:rPr lang="en-CA" sz="1200" dirty="0" smtClean="0"/>
            </a:br>
            <a:r>
              <a:rPr lang="en-CA" sz="1200" dirty="0" smtClean="0"/>
              <a:t>until she has to laugh too long</a:t>
            </a:r>
            <a:br>
              <a:rPr lang="en-CA" sz="1200" dirty="0" smtClean="0"/>
            </a:br>
            <a:r>
              <a:rPr lang="en-CA" sz="1200" dirty="0" smtClean="0"/>
              <a:t>and too loud with her friends</a:t>
            </a:r>
            <a:br>
              <a:rPr lang="en-CA" sz="1200" dirty="0" smtClean="0"/>
            </a:br>
            <a:r>
              <a:rPr lang="en-CA" sz="1200" dirty="0" smtClean="0"/>
              <a:t>so they won't hear </a:t>
            </a:r>
            <a:r>
              <a:rPr lang="en-CA" sz="1200" b="1" dirty="0" smtClean="0">
                <a:solidFill>
                  <a:schemeClr val="accent2">
                    <a:lumMod val="75000"/>
                  </a:schemeClr>
                </a:solidFill>
              </a:rPr>
              <a:t>what it's saying about her.</a:t>
            </a:r>
            <a:r>
              <a:rPr lang="en-CA" sz="1200" b="1" dirty="0" smtClean="0"/>
              <a:t/>
            </a:r>
            <a:br>
              <a:rPr lang="en-CA" sz="1200" b="1" dirty="0" smtClean="0"/>
            </a:br>
            <a:r>
              <a:rPr lang="en-CA" sz="1200" dirty="0" smtClean="0"/>
              <a:t/>
            </a:r>
            <a:br>
              <a:rPr lang="en-CA" sz="1200" dirty="0" smtClean="0"/>
            </a:br>
            <a:r>
              <a:rPr lang="en-CA" sz="1200" b="1" dirty="0" smtClean="0">
                <a:solidFill>
                  <a:schemeClr val="accent2">
                    <a:lumMod val="75000"/>
                  </a:schemeClr>
                </a:solidFill>
              </a:rPr>
              <a:t>It yells orders at her</a:t>
            </a:r>
            <a:br>
              <a:rPr lang="en-CA" sz="1200" b="1" dirty="0" smtClean="0">
                <a:solidFill>
                  <a:schemeClr val="accent2">
                    <a:lumMod val="75000"/>
                  </a:schemeClr>
                </a:solidFill>
              </a:rPr>
            </a:br>
            <a:r>
              <a:rPr lang="en-CA" sz="1200" b="1" dirty="0" smtClean="0">
                <a:solidFill>
                  <a:schemeClr val="accent2">
                    <a:lumMod val="75000"/>
                  </a:schemeClr>
                </a:solidFill>
              </a:rPr>
              <a:t>and it takes anything it wants</a:t>
            </a:r>
            <a:r>
              <a:rPr lang="en-CA" sz="1200" dirty="0" smtClean="0"/>
              <a:t/>
            </a:r>
            <a:br>
              <a:rPr lang="en-CA" sz="1200" dirty="0" smtClean="0"/>
            </a:br>
            <a:r>
              <a:rPr lang="en-CA" sz="1200" dirty="0" smtClean="0"/>
              <a:t>and she'll spend her whole life</a:t>
            </a:r>
            <a:br>
              <a:rPr lang="en-CA" sz="1200" dirty="0" smtClean="0"/>
            </a:br>
            <a:r>
              <a:rPr lang="en-CA" sz="1200" dirty="0" smtClean="0"/>
              <a:t>running toward it and</a:t>
            </a:r>
            <a:br>
              <a:rPr lang="en-CA" sz="1200" dirty="0" smtClean="0"/>
            </a:br>
            <a:r>
              <a:rPr lang="en-CA" sz="1200" dirty="0" smtClean="0"/>
              <a:t>hearing it break</a:t>
            </a:r>
            <a:br>
              <a:rPr lang="en-CA" sz="1200" dirty="0" smtClean="0"/>
            </a:br>
            <a:r>
              <a:rPr lang="en-CA" sz="1200" dirty="0" smtClean="0"/>
              <a:t>into laughter, just</a:t>
            </a:r>
            <a:br>
              <a:rPr lang="en-CA" sz="1200" dirty="0" smtClean="0"/>
            </a:br>
            <a:r>
              <a:rPr lang="en-CA" sz="1200" b="1" dirty="0" smtClean="0"/>
              <a:t>out of reach</a:t>
            </a:r>
            <a:r>
              <a:rPr lang="en-CA" sz="1200" dirty="0" smtClean="0"/>
              <a:t>, just</a:t>
            </a:r>
            <a:br>
              <a:rPr lang="en-CA" sz="1200" dirty="0" smtClean="0"/>
            </a:br>
            <a:r>
              <a:rPr lang="en-CA" sz="1200" dirty="0" smtClean="0"/>
              <a:t>like her mother who sits today</a:t>
            </a:r>
            <a:br>
              <a:rPr lang="en-CA" sz="1200" dirty="0" smtClean="0"/>
            </a:br>
            <a:r>
              <a:rPr lang="en-CA" sz="1200" dirty="0" smtClean="0"/>
              <a:t>with her hands over her ears</a:t>
            </a:r>
            <a:br>
              <a:rPr lang="en-CA" sz="1200" dirty="0" smtClean="0"/>
            </a:br>
            <a:r>
              <a:rPr lang="en-CA" sz="1200" dirty="0" smtClean="0"/>
              <a:t>humming like crazy.</a:t>
            </a:r>
            <a:endParaRPr kumimoji="0" lang="en-CA" sz="1200" b="0" i="0" u="none" strike="noStrike" kern="1200" cap="none" spc="0" normalizeH="0" baseline="0" noProof="0" dirty="0">
              <a:ln>
                <a:noFill/>
              </a:ln>
              <a:solidFill>
                <a:schemeClr val="tx1"/>
              </a:solidFill>
              <a:effectLst/>
              <a:uLnTx/>
              <a:uFillTx/>
              <a:latin typeface="+mn-lt"/>
              <a:ea typeface="+mn-ea"/>
              <a:cs typeface="+mn-cs"/>
            </a:endParaRPr>
          </a:p>
        </p:txBody>
      </p:sp>
      <p:sp>
        <p:nvSpPr>
          <p:cNvPr id="6" name="TextBox 5"/>
          <p:cNvSpPr txBox="1"/>
          <p:nvPr/>
        </p:nvSpPr>
        <p:spPr>
          <a:xfrm>
            <a:off x="928662" y="5357826"/>
            <a:ext cx="7572428" cy="1200329"/>
          </a:xfrm>
          <a:prstGeom prst="rect">
            <a:avLst/>
          </a:prstGeom>
          <a:noFill/>
        </p:spPr>
        <p:txBody>
          <a:bodyPr wrap="square" rtlCol="0">
            <a:spAutoFit/>
          </a:bodyPr>
          <a:lstStyle/>
          <a:p>
            <a:r>
              <a:rPr lang="en-US" sz="2400" dirty="0" smtClean="0">
                <a:solidFill>
                  <a:schemeClr val="accent1">
                    <a:lumMod val="75000"/>
                  </a:schemeClr>
                </a:solidFill>
              </a:rPr>
              <a:t>Money begins by whispering and speaking quietly in the first three stanzas.  </a:t>
            </a:r>
            <a:r>
              <a:rPr lang="en-US" sz="2400" dirty="0" smtClean="0">
                <a:solidFill>
                  <a:schemeClr val="accent2">
                    <a:lumMod val="75000"/>
                  </a:schemeClr>
                </a:solidFill>
              </a:rPr>
              <a:t>It gets louder in the fourth, and it is yelling at the girl in the last stanza</a:t>
            </a:r>
            <a:endParaRPr lang="en-CA" sz="2400" dirty="0">
              <a:solidFill>
                <a:schemeClr val="accent2">
                  <a:lumMod val="75000"/>
                </a:schemeClr>
              </a:solidFill>
            </a:endParaRPr>
          </a:p>
        </p:txBody>
      </p:sp>
      <p:sp>
        <p:nvSpPr>
          <p:cNvPr id="7" name="Oval 6"/>
          <p:cNvSpPr/>
          <p:nvPr/>
        </p:nvSpPr>
        <p:spPr>
          <a:xfrm>
            <a:off x="785786" y="4071942"/>
            <a:ext cx="1357322" cy="571504"/>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CA"/>
          </a:p>
        </p:txBody>
      </p:sp>
      <p:sp>
        <p:nvSpPr>
          <p:cNvPr id="9" name="Oval 8"/>
          <p:cNvSpPr/>
          <p:nvPr/>
        </p:nvSpPr>
        <p:spPr>
          <a:xfrm>
            <a:off x="785786" y="2786058"/>
            <a:ext cx="1357322" cy="571504"/>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CA"/>
          </a:p>
        </p:txBody>
      </p:sp>
      <p:sp>
        <p:nvSpPr>
          <p:cNvPr id="10" name="Oval 9"/>
          <p:cNvSpPr/>
          <p:nvPr/>
        </p:nvSpPr>
        <p:spPr>
          <a:xfrm>
            <a:off x="785786" y="1500174"/>
            <a:ext cx="1357322" cy="571504"/>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CA"/>
          </a:p>
        </p:txBody>
      </p:sp>
      <p:sp>
        <p:nvSpPr>
          <p:cNvPr id="11" name="Oval 10"/>
          <p:cNvSpPr/>
          <p:nvPr/>
        </p:nvSpPr>
        <p:spPr>
          <a:xfrm>
            <a:off x="4929190" y="2428868"/>
            <a:ext cx="2286016" cy="714380"/>
          </a:xfrm>
          <a:prstGeom prst="ellipse">
            <a:avLst/>
          </a:prstGeom>
          <a:noFill/>
          <a:ln>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CA"/>
          </a:p>
        </p:txBody>
      </p:sp>
      <p:sp>
        <p:nvSpPr>
          <p:cNvPr id="12" name="Oval 11"/>
          <p:cNvSpPr/>
          <p:nvPr/>
        </p:nvSpPr>
        <p:spPr>
          <a:xfrm>
            <a:off x="6143636" y="2071678"/>
            <a:ext cx="1785950" cy="571504"/>
          </a:xfrm>
          <a:prstGeom prst="ellipse">
            <a:avLst/>
          </a:prstGeom>
          <a:noFill/>
          <a:ln>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CA"/>
          </a:p>
        </p:txBody>
      </p:sp>
      <p:sp>
        <p:nvSpPr>
          <p:cNvPr id="13" name="Oval 12"/>
          <p:cNvSpPr/>
          <p:nvPr/>
        </p:nvSpPr>
        <p:spPr>
          <a:xfrm>
            <a:off x="6438912" y="1581136"/>
            <a:ext cx="1357322" cy="571504"/>
          </a:xfrm>
          <a:prstGeom prst="ellipse">
            <a:avLst/>
          </a:prstGeom>
          <a:noFill/>
          <a:ln>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C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6">
                                            <p:txEl>
                                              <p:pRg st="0" end="0"/>
                                            </p:txEl>
                                          </p:spTgt>
                                        </p:tgtEl>
                                        <p:attrNameLst>
                                          <p:attrName>style.visibility</p:attrName>
                                        </p:attrNameLst>
                                      </p:cBhvr>
                                      <p:to>
                                        <p:strVal val="visible"/>
                                      </p:to>
                                    </p:set>
                                    <p:animEffect transition="in" filter="blinds(horizontal)">
                                      <p:cBhvr>
                                        <p:cTn id="7" dur="500"/>
                                        <p:tgtEl>
                                          <p:spTgt spid="6">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grpId="0" nodeType="clickEffect">
                                  <p:stCondLst>
                                    <p:cond delay="0"/>
                                  </p:stCondLst>
                                  <p:childTnLst>
                                    <p:set>
                                      <p:cBhvr>
                                        <p:cTn id="11" dur="1" fill="hold">
                                          <p:stCondLst>
                                            <p:cond delay="0"/>
                                          </p:stCondLst>
                                        </p:cTn>
                                        <p:tgtEl>
                                          <p:spTgt spid="10"/>
                                        </p:tgtEl>
                                        <p:attrNameLst>
                                          <p:attrName>style.visibility</p:attrName>
                                        </p:attrNameLst>
                                      </p:cBhvr>
                                      <p:to>
                                        <p:strVal val="visible"/>
                                      </p:to>
                                    </p:set>
                                    <p:anim calcmode="lin" valueType="num">
                                      <p:cBhvr additive="base">
                                        <p:cTn id="12" dur="500" fill="hold"/>
                                        <p:tgtEl>
                                          <p:spTgt spid="10"/>
                                        </p:tgtEl>
                                        <p:attrNameLst>
                                          <p:attrName>ppt_x</p:attrName>
                                        </p:attrNameLst>
                                      </p:cBhvr>
                                      <p:tavLst>
                                        <p:tav tm="0">
                                          <p:val>
                                            <p:strVal val="#ppt_x"/>
                                          </p:val>
                                        </p:tav>
                                        <p:tav tm="100000">
                                          <p:val>
                                            <p:strVal val="#ppt_x"/>
                                          </p:val>
                                        </p:tav>
                                      </p:tavLst>
                                    </p:anim>
                                    <p:anim calcmode="lin" valueType="num">
                                      <p:cBhvr additive="base">
                                        <p:cTn id="13" dur="500" fill="hold"/>
                                        <p:tgtEl>
                                          <p:spTgt spid="10"/>
                                        </p:tgtEl>
                                        <p:attrNameLst>
                                          <p:attrName>ppt_y</p:attrName>
                                        </p:attrNameLst>
                                      </p:cBhvr>
                                      <p:tavLst>
                                        <p:tav tm="0">
                                          <p:val>
                                            <p:strVal val="1+#ppt_h/2"/>
                                          </p:val>
                                        </p:tav>
                                        <p:tav tm="100000">
                                          <p:val>
                                            <p:strVal val="#ppt_y"/>
                                          </p:val>
                                        </p:tav>
                                      </p:tavLst>
                                    </p:anim>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grpId="0" nodeType="clickEffect">
                                  <p:stCondLst>
                                    <p:cond delay="0"/>
                                  </p:stCondLst>
                                  <p:childTnLst>
                                    <p:set>
                                      <p:cBhvr>
                                        <p:cTn id="17" dur="1" fill="hold">
                                          <p:stCondLst>
                                            <p:cond delay="0"/>
                                          </p:stCondLst>
                                        </p:cTn>
                                        <p:tgtEl>
                                          <p:spTgt spid="9"/>
                                        </p:tgtEl>
                                        <p:attrNameLst>
                                          <p:attrName>style.visibility</p:attrName>
                                        </p:attrNameLst>
                                      </p:cBhvr>
                                      <p:to>
                                        <p:strVal val="visible"/>
                                      </p:to>
                                    </p:set>
                                    <p:anim calcmode="lin" valueType="num">
                                      <p:cBhvr additive="base">
                                        <p:cTn id="18" dur="500" fill="hold"/>
                                        <p:tgtEl>
                                          <p:spTgt spid="9"/>
                                        </p:tgtEl>
                                        <p:attrNameLst>
                                          <p:attrName>ppt_x</p:attrName>
                                        </p:attrNameLst>
                                      </p:cBhvr>
                                      <p:tavLst>
                                        <p:tav tm="0">
                                          <p:val>
                                            <p:strVal val="#ppt_x"/>
                                          </p:val>
                                        </p:tav>
                                        <p:tav tm="100000">
                                          <p:val>
                                            <p:strVal val="#ppt_x"/>
                                          </p:val>
                                        </p:tav>
                                      </p:tavLst>
                                    </p:anim>
                                    <p:anim calcmode="lin" valueType="num">
                                      <p:cBhvr additive="base">
                                        <p:cTn id="19" dur="5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2" presetClass="entr" presetSubtype="4" fill="hold" grpId="0" nodeType="clickEffect">
                                  <p:stCondLst>
                                    <p:cond delay="0"/>
                                  </p:stCondLst>
                                  <p:childTnLst>
                                    <p:set>
                                      <p:cBhvr>
                                        <p:cTn id="23" dur="1" fill="hold">
                                          <p:stCondLst>
                                            <p:cond delay="0"/>
                                          </p:stCondLst>
                                        </p:cTn>
                                        <p:tgtEl>
                                          <p:spTgt spid="7"/>
                                        </p:tgtEl>
                                        <p:attrNameLst>
                                          <p:attrName>style.visibility</p:attrName>
                                        </p:attrNameLst>
                                      </p:cBhvr>
                                      <p:to>
                                        <p:strVal val="visible"/>
                                      </p:to>
                                    </p:set>
                                    <p:anim calcmode="lin" valueType="num">
                                      <p:cBhvr additive="base">
                                        <p:cTn id="24" dur="500" fill="hold"/>
                                        <p:tgtEl>
                                          <p:spTgt spid="7"/>
                                        </p:tgtEl>
                                        <p:attrNameLst>
                                          <p:attrName>ppt_x</p:attrName>
                                        </p:attrNameLst>
                                      </p:cBhvr>
                                      <p:tavLst>
                                        <p:tav tm="0">
                                          <p:val>
                                            <p:strVal val="#ppt_x"/>
                                          </p:val>
                                        </p:tav>
                                        <p:tav tm="100000">
                                          <p:val>
                                            <p:strVal val="#ppt_x"/>
                                          </p:val>
                                        </p:tav>
                                      </p:tavLst>
                                    </p:anim>
                                    <p:anim calcmode="lin" valueType="num">
                                      <p:cBhvr additive="base">
                                        <p:cTn id="25"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26" fill="hold">
                      <p:stCondLst>
                        <p:cond delay="indefinite"/>
                      </p:stCondLst>
                      <p:childTnLst>
                        <p:par>
                          <p:cTn id="27" fill="hold">
                            <p:stCondLst>
                              <p:cond delay="0"/>
                            </p:stCondLst>
                            <p:childTnLst>
                              <p:par>
                                <p:cTn id="28" presetID="2" presetClass="entr" presetSubtype="4" fill="hold" grpId="0" nodeType="clickEffect">
                                  <p:stCondLst>
                                    <p:cond delay="0"/>
                                  </p:stCondLst>
                                  <p:childTnLst>
                                    <p:set>
                                      <p:cBhvr>
                                        <p:cTn id="29" dur="1" fill="hold">
                                          <p:stCondLst>
                                            <p:cond delay="0"/>
                                          </p:stCondLst>
                                        </p:cTn>
                                        <p:tgtEl>
                                          <p:spTgt spid="13"/>
                                        </p:tgtEl>
                                        <p:attrNameLst>
                                          <p:attrName>style.visibility</p:attrName>
                                        </p:attrNameLst>
                                      </p:cBhvr>
                                      <p:to>
                                        <p:strVal val="visible"/>
                                      </p:to>
                                    </p:set>
                                    <p:anim calcmode="lin" valueType="num">
                                      <p:cBhvr additive="base">
                                        <p:cTn id="30" dur="500" fill="hold"/>
                                        <p:tgtEl>
                                          <p:spTgt spid="13"/>
                                        </p:tgtEl>
                                        <p:attrNameLst>
                                          <p:attrName>ppt_x</p:attrName>
                                        </p:attrNameLst>
                                      </p:cBhvr>
                                      <p:tavLst>
                                        <p:tav tm="0">
                                          <p:val>
                                            <p:strVal val="#ppt_x"/>
                                          </p:val>
                                        </p:tav>
                                        <p:tav tm="100000">
                                          <p:val>
                                            <p:strVal val="#ppt_x"/>
                                          </p:val>
                                        </p:tav>
                                      </p:tavLst>
                                    </p:anim>
                                    <p:anim calcmode="lin" valueType="num">
                                      <p:cBhvr additive="base">
                                        <p:cTn id="31" dur="500" fill="hold"/>
                                        <p:tgtEl>
                                          <p:spTgt spid="13"/>
                                        </p:tgtEl>
                                        <p:attrNameLst>
                                          <p:attrName>ppt_y</p:attrName>
                                        </p:attrNameLst>
                                      </p:cBhvr>
                                      <p:tavLst>
                                        <p:tav tm="0">
                                          <p:val>
                                            <p:strVal val="1+#ppt_h/2"/>
                                          </p:val>
                                        </p:tav>
                                        <p:tav tm="100000">
                                          <p:val>
                                            <p:strVal val="#ppt_y"/>
                                          </p:val>
                                        </p:tav>
                                      </p:tavLst>
                                    </p:anim>
                                  </p:childTnLst>
                                </p:cTn>
                              </p:par>
                            </p:childTnLst>
                          </p:cTn>
                        </p:par>
                      </p:childTnLst>
                    </p:cTn>
                  </p:par>
                  <p:par>
                    <p:cTn id="32" fill="hold">
                      <p:stCondLst>
                        <p:cond delay="indefinite"/>
                      </p:stCondLst>
                      <p:childTnLst>
                        <p:par>
                          <p:cTn id="33" fill="hold">
                            <p:stCondLst>
                              <p:cond delay="0"/>
                            </p:stCondLst>
                            <p:childTnLst>
                              <p:par>
                                <p:cTn id="34" presetID="2" presetClass="entr" presetSubtype="4" fill="hold" grpId="0" nodeType="clickEffect">
                                  <p:stCondLst>
                                    <p:cond delay="0"/>
                                  </p:stCondLst>
                                  <p:childTnLst>
                                    <p:set>
                                      <p:cBhvr>
                                        <p:cTn id="35" dur="1" fill="hold">
                                          <p:stCondLst>
                                            <p:cond delay="0"/>
                                          </p:stCondLst>
                                        </p:cTn>
                                        <p:tgtEl>
                                          <p:spTgt spid="12"/>
                                        </p:tgtEl>
                                        <p:attrNameLst>
                                          <p:attrName>style.visibility</p:attrName>
                                        </p:attrNameLst>
                                      </p:cBhvr>
                                      <p:to>
                                        <p:strVal val="visible"/>
                                      </p:to>
                                    </p:set>
                                    <p:anim calcmode="lin" valueType="num">
                                      <p:cBhvr additive="base">
                                        <p:cTn id="36" dur="500" fill="hold"/>
                                        <p:tgtEl>
                                          <p:spTgt spid="12"/>
                                        </p:tgtEl>
                                        <p:attrNameLst>
                                          <p:attrName>ppt_x</p:attrName>
                                        </p:attrNameLst>
                                      </p:cBhvr>
                                      <p:tavLst>
                                        <p:tav tm="0">
                                          <p:val>
                                            <p:strVal val="#ppt_x"/>
                                          </p:val>
                                        </p:tav>
                                        <p:tav tm="100000">
                                          <p:val>
                                            <p:strVal val="#ppt_x"/>
                                          </p:val>
                                        </p:tav>
                                      </p:tavLst>
                                    </p:anim>
                                    <p:anim calcmode="lin" valueType="num">
                                      <p:cBhvr additive="base">
                                        <p:cTn id="37"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2" presetClass="entr" presetSubtype="4" fill="hold" grpId="0" nodeType="clickEffect">
                                  <p:stCondLst>
                                    <p:cond delay="0"/>
                                  </p:stCondLst>
                                  <p:childTnLst>
                                    <p:set>
                                      <p:cBhvr>
                                        <p:cTn id="41" dur="1" fill="hold">
                                          <p:stCondLst>
                                            <p:cond delay="0"/>
                                          </p:stCondLst>
                                        </p:cTn>
                                        <p:tgtEl>
                                          <p:spTgt spid="11"/>
                                        </p:tgtEl>
                                        <p:attrNameLst>
                                          <p:attrName>style.visibility</p:attrName>
                                        </p:attrNameLst>
                                      </p:cBhvr>
                                      <p:to>
                                        <p:strVal val="visible"/>
                                      </p:to>
                                    </p:set>
                                    <p:anim calcmode="lin" valueType="num">
                                      <p:cBhvr additive="base">
                                        <p:cTn id="42" dur="500" fill="hold"/>
                                        <p:tgtEl>
                                          <p:spTgt spid="11"/>
                                        </p:tgtEl>
                                        <p:attrNameLst>
                                          <p:attrName>ppt_x</p:attrName>
                                        </p:attrNameLst>
                                      </p:cBhvr>
                                      <p:tavLst>
                                        <p:tav tm="0">
                                          <p:val>
                                            <p:strVal val="#ppt_x"/>
                                          </p:val>
                                        </p:tav>
                                        <p:tav tm="100000">
                                          <p:val>
                                            <p:strVal val="#ppt_x"/>
                                          </p:val>
                                        </p:tav>
                                      </p:tavLst>
                                    </p:anim>
                                    <p:anim calcmode="lin" valueType="num">
                                      <p:cBhvr additive="base">
                                        <p:cTn id="43" dur="500" fill="hold"/>
                                        <p:tgtEl>
                                          <p:spTgt spid="11"/>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9" grpId="0" animBg="1"/>
      <p:bldP spid="10" grpId="0" animBg="1"/>
      <p:bldP spid="11" grpId="0" animBg="1"/>
      <p:bldP spid="12" grpId="0" animBg="1"/>
      <p:bldP spid="13" grpId="0" animBg="1"/>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1143000"/>
          </a:xfrm>
          <a:solidFill>
            <a:schemeClr val="accent2">
              <a:lumMod val="20000"/>
              <a:lumOff val="80000"/>
            </a:schemeClr>
          </a:solidFill>
        </p:spPr>
        <p:txBody>
          <a:bodyPr>
            <a:noAutofit/>
          </a:bodyPr>
          <a:lstStyle/>
          <a:p>
            <a:r>
              <a:rPr lang="en-US" sz="2800" dirty="0" smtClean="0">
                <a:solidFill>
                  <a:srgbClr val="C00000"/>
                </a:solidFill>
              </a:rPr>
              <a:t>S-shifts:</a:t>
            </a:r>
            <a:r>
              <a:rPr lang="en-US" sz="2800" dirty="0" smtClean="0"/>
              <a:t> Shift from present to future</a:t>
            </a:r>
            <a:br>
              <a:rPr lang="en-US" sz="2800" dirty="0" smtClean="0"/>
            </a:br>
            <a:endParaRPr lang="en-CA" sz="2800" dirty="0"/>
          </a:p>
        </p:txBody>
      </p:sp>
      <p:sp>
        <p:nvSpPr>
          <p:cNvPr id="3" name="Content Placeholder 2"/>
          <p:cNvSpPr>
            <a:spLocks noGrp="1"/>
          </p:cNvSpPr>
          <p:nvPr>
            <p:ph idx="1"/>
          </p:nvPr>
        </p:nvSpPr>
        <p:spPr/>
        <p:txBody>
          <a:bodyPr/>
          <a:lstStyle/>
          <a:p>
            <a:pPr>
              <a:buNone/>
            </a:pPr>
            <a:endParaRPr lang="en-US" dirty="0" smtClean="0"/>
          </a:p>
          <a:p>
            <a:pPr>
              <a:buNone/>
            </a:pPr>
            <a:endParaRPr lang="en-US" dirty="0" smtClean="0"/>
          </a:p>
          <a:p>
            <a:pPr>
              <a:buNone/>
            </a:pPr>
            <a:endParaRPr lang="en-CA" dirty="0"/>
          </a:p>
        </p:txBody>
      </p:sp>
      <p:sp>
        <p:nvSpPr>
          <p:cNvPr id="4" name="Content Placeholder 6"/>
          <p:cNvSpPr txBox="1">
            <a:spLocks/>
          </p:cNvSpPr>
          <p:nvPr/>
        </p:nvSpPr>
        <p:spPr>
          <a:xfrm>
            <a:off x="571472" y="1643050"/>
            <a:ext cx="4038600" cy="4857784"/>
          </a:xfrm>
          <a:prstGeom prst="rect">
            <a:avLst/>
          </a:prstGeom>
          <a:solidFill>
            <a:schemeClr val="bg2"/>
          </a:solidFill>
          <a:ln w="38100">
            <a:solidFill>
              <a:schemeClr val="accent2">
                <a:lumMod val="75000"/>
              </a:schemeClr>
            </a:solidFill>
          </a:ln>
        </p:spPr>
        <p:txBody>
          <a:bodyPr>
            <a:no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None/>
              <a:tabLst/>
              <a:defRPr/>
            </a:pPr>
            <a:r>
              <a:rPr kumimoji="0" lang="en-CA" sz="1600" b="0" i="0" u="none" strike="noStrike" kern="1200" cap="none" spc="0" normalizeH="0" baseline="0" noProof="0" dirty="0" smtClean="0">
                <a:ln>
                  <a:noFill/>
                </a:ln>
                <a:solidFill>
                  <a:schemeClr val="tx1"/>
                </a:solidFill>
                <a:effectLst/>
                <a:uLnTx/>
                <a:uFillTx/>
                <a:latin typeface="+mn-lt"/>
                <a:ea typeface="+mn-ea"/>
                <a:cs typeface="+mn-cs"/>
              </a:rPr>
              <a:t>        </a:t>
            </a:r>
            <a:r>
              <a:rPr kumimoji="0" lang="en-CA" sz="1600" b="1" i="0" u="none" strike="noStrike" kern="1200" cap="none" spc="0" normalizeH="0" baseline="0" noProof="0" dirty="0" smtClean="0">
                <a:ln>
                  <a:noFill/>
                </a:ln>
                <a:solidFill>
                  <a:schemeClr val="tx1"/>
                </a:solidFill>
                <a:effectLst/>
                <a:uLnTx/>
                <a:uFillTx/>
                <a:latin typeface="+mn-lt"/>
                <a:ea typeface="+mn-ea"/>
                <a:cs typeface="+mn-cs"/>
              </a:rPr>
              <a:t>It whispers </a:t>
            </a:r>
            <a:r>
              <a:rPr kumimoji="0" lang="en-CA" sz="1600" b="0" i="0" u="none" strike="noStrike" kern="1200" cap="none" spc="0" normalizeH="0" baseline="0" noProof="0" dirty="0" smtClean="0">
                <a:ln>
                  <a:noFill/>
                </a:ln>
                <a:solidFill>
                  <a:schemeClr val="tx1"/>
                </a:solidFill>
                <a:effectLst/>
                <a:uLnTx/>
                <a:uFillTx/>
                <a:latin typeface="+mn-lt"/>
                <a:ea typeface="+mn-ea"/>
                <a:cs typeface="+mn-cs"/>
              </a:rPr>
              <a:t>outside her window</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at night, as she lingers</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between dreams that promise</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the future in another part of town,</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away from this world of broken</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locks and basement suites.</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1" i="0" u="none" strike="noStrike" kern="1200" cap="none" spc="0" normalizeH="0" baseline="0" noProof="0" dirty="0" smtClean="0">
                <a:ln>
                  <a:noFill/>
                </a:ln>
                <a:solidFill>
                  <a:schemeClr val="tx1"/>
                </a:solidFill>
                <a:effectLst/>
                <a:uLnTx/>
                <a:uFillTx/>
                <a:latin typeface="+mn-lt"/>
                <a:ea typeface="+mn-ea"/>
                <a:cs typeface="+mn-cs"/>
              </a:rPr>
              <a:t>It chatters </a:t>
            </a:r>
            <a:r>
              <a:rPr kumimoji="0" lang="en-CA" sz="1600" b="0" i="0" u="none" strike="noStrike" kern="1200" cap="none" spc="0" normalizeH="0" baseline="0" noProof="0" dirty="0" smtClean="0">
                <a:ln>
                  <a:noFill/>
                </a:ln>
                <a:solidFill>
                  <a:schemeClr val="tx1"/>
                </a:solidFill>
                <a:effectLst/>
                <a:uLnTx/>
                <a:uFillTx/>
                <a:latin typeface="+mn-lt"/>
                <a:ea typeface="+mn-ea"/>
                <a:cs typeface="+mn-cs"/>
              </a:rPr>
              <a:t>in her ear beneath</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the echoes of the mall, when she</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wanders the halls, her hands</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empty in her pockets or surfacing</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to take the temporary warmth</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of objects she'll never own.</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1" i="0" u="none" strike="noStrike" kern="1200" cap="none" spc="0" normalizeH="0" baseline="0" noProof="0" dirty="0" smtClean="0">
                <a:ln>
                  <a:noFill/>
                </a:ln>
                <a:solidFill>
                  <a:schemeClr val="tx1"/>
                </a:solidFill>
                <a:effectLst/>
                <a:uLnTx/>
                <a:uFillTx/>
                <a:latin typeface="+mn-lt"/>
                <a:ea typeface="+mn-ea"/>
                <a:cs typeface="+mn-cs"/>
              </a:rPr>
              <a:t>It mutters </a:t>
            </a:r>
            <a:r>
              <a:rPr kumimoji="0" lang="en-CA" sz="1600" b="0" i="0" u="none" strike="noStrike" kern="1200" cap="none" spc="0" normalizeH="0" baseline="0" noProof="0" dirty="0" smtClean="0">
                <a:ln>
                  <a:noFill/>
                </a:ln>
                <a:solidFill>
                  <a:schemeClr val="tx1"/>
                </a:solidFill>
                <a:effectLst/>
                <a:uLnTx/>
                <a:uFillTx/>
                <a:latin typeface="+mn-lt"/>
                <a:ea typeface="+mn-ea"/>
                <a:cs typeface="+mn-cs"/>
              </a:rPr>
              <a:t>in the voices of landlords</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and teachers and grocery store clerks;</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it reaches beneath her pride and bares</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her life and her mother's life</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r>
              <a:rPr kumimoji="0" lang="en-CA" sz="1600" b="0" i="0" u="none" strike="noStrike" kern="1200" cap="none" spc="0" normalizeH="0" baseline="0" noProof="0" dirty="0" smtClean="0">
                <a:ln>
                  <a:noFill/>
                </a:ln>
                <a:solidFill>
                  <a:schemeClr val="tx1"/>
                </a:solidFill>
                <a:effectLst/>
                <a:uLnTx/>
                <a:uFillTx/>
                <a:latin typeface="+mn-lt"/>
                <a:ea typeface="+mn-ea"/>
                <a:cs typeface="+mn-cs"/>
              </a:rPr>
              <a:t>and it tells them what to do.</a:t>
            </a:r>
            <a:br>
              <a:rPr kumimoji="0" lang="en-CA" sz="1600" b="0" i="0" u="none" strike="noStrike" kern="1200" cap="none" spc="0" normalizeH="0" baseline="0" noProof="0" dirty="0" smtClean="0">
                <a:ln>
                  <a:noFill/>
                </a:ln>
                <a:solidFill>
                  <a:schemeClr val="tx1"/>
                </a:solidFill>
                <a:effectLst/>
                <a:uLnTx/>
                <a:uFillTx/>
                <a:latin typeface="+mn-lt"/>
                <a:ea typeface="+mn-ea"/>
                <a:cs typeface="+mn-cs"/>
              </a:rPr>
            </a:br>
            <a:endParaRPr kumimoji="0" lang="en-CA" sz="1600" b="0" i="0" u="none" strike="noStrike" kern="1200" cap="none" spc="0" normalizeH="0" baseline="0" noProof="0" dirty="0">
              <a:ln>
                <a:noFill/>
              </a:ln>
              <a:solidFill>
                <a:schemeClr val="tx1"/>
              </a:solidFill>
              <a:effectLst/>
              <a:uLnTx/>
              <a:uFillTx/>
              <a:latin typeface="+mn-lt"/>
              <a:ea typeface="+mn-ea"/>
              <a:cs typeface="+mn-cs"/>
            </a:endParaRPr>
          </a:p>
        </p:txBody>
      </p:sp>
      <p:sp>
        <p:nvSpPr>
          <p:cNvPr id="5" name="Content Placeholder 6"/>
          <p:cNvSpPr txBox="1">
            <a:spLocks/>
          </p:cNvSpPr>
          <p:nvPr/>
        </p:nvSpPr>
        <p:spPr>
          <a:xfrm>
            <a:off x="5000628" y="1643051"/>
            <a:ext cx="3429024" cy="1500197"/>
          </a:xfrm>
          <a:prstGeom prst="rect">
            <a:avLst/>
          </a:prstGeom>
          <a:solidFill>
            <a:schemeClr val="bg2"/>
          </a:solidFill>
          <a:ln w="38100">
            <a:solidFill>
              <a:schemeClr val="accent2">
                <a:lumMod val="75000"/>
              </a:schemeClr>
            </a:solidFill>
          </a:ln>
        </p:spPr>
        <p:txBody>
          <a:bodyPr vert="horz" lIns="91440" tIns="45720" rIns="91440" bIns="45720" rtlCol="0">
            <a:noAutofit/>
          </a:bodyPr>
          <a:lstStyle/>
          <a:p>
            <a:pPr marL="342900" lvl="0" indent="-342900">
              <a:spcBef>
                <a:spcPct val="20000"/>
              </a:spcBef>
            </a:pPr>
            <a:r>
              <a:rPr lang="en-CA" sz="1600" dirty="0" smtClean="0"/>
              <a:t>        It sneaks into her belly and growls</a:t>
            </a:r>
            <a:br>
              <a:rPr lang="en-CA" sz="1600" dirty="0" smtClean="0"/>
            </a:br>
            <a:r>
              <a:rPr lang="en-CA" sz="1600" dirty="0" smtClean="0"/>
              <a:t>until she has to laugh too long</a:t>
            </a:r>
            <a:br>
              <a:rPr lang="en-CA" sz="1600" dirty="0" smtClean="0"/>
            </a:br>
            <a:r>
              <a:rPr lang="en-CA" sz="1600" dirty="0" smtClean="0"/>
              <a:t>and too loud with her friends</a:t>
            </a:r>
            <a:br>
              <a:rPr lang="en-CA" sz="1600" dirty="0" smtClean="0"/>
            </a:br>
            <a:r>
              <a:rPr lang="en-CA" sz="1600" dirty="0" smtClean="0"/>
              <a:t>so they won't hear what it's saying</a:t>
            </a:r>
            <a:br>
              <a:rPr lang="en-CA" sz="1600" dirty="0" smtClean="0"/>
            </a:br>
            <a:r>
              <a:rPr lang="en-CA" sz="1600" dirty="0" smtClean="0"/>
              <a:t>about her.</a:t>
            </a:r>
            <a:br>
              <a:rPr lang="en-CA" sz="1600" dirty="0" smtClean="0"/>
            </a:br>
            <a:r>
              <a:rPr lang="en-CA" sz="1600" dirty="0" smtClean="0"/>
              <a:t/>
            </a:r>
            <a:br>
              <a:rPr lang="en-CA" sz="1600" dirty="0" smtClean="0"/>
            </a:br>
            <a:endParaRPr kumimoji="0" lang="en-CA" sz="1600" b="0" i="0" u="none" strike="noStrike" kern="1200" cap="none" spc="0" normalizeH="0" baseline="0" noProof="0" dirty="0">
              <a:ln>
                <a:noFill/>
              </a:ln>
              <a:solidFill>
                <a:schemeClr val="tx1"/>
              </a:solidFill>
              <a:effectLst/>
              <a:uLnTx/>
              <a:uFillTx/>
              <a:latin typeface="+mn-lt"/>
              <a:ea typeface="+mn-ea"/>
              <a:cs typeface="+mn-cs"/>
            </a:endParaRPr>
          </a:p>
        </p:txBody>
      </p:sp>
      <p:sp>
        <p:nvSpPr>
          <p:cNvPr id="6" name="Rectangle 5"/>
          <p:cNvSpPr/>
          <p:nvPr/>
        </p:nvSpPr>
        <p:spPr>
          <a:xfrm>
            <a:off x="4929190" y="3643314"/>
            <a:ext cx="3857652" cy="2859921"/>
          </a:xfrm>
          <a:prstGeom prst="rect">
            <a:avLst/>
          </a:prstGeom>
          <a:solidFill>
            <a:schemeClr val="accent3">
              <a:lumMod val="20000"/>
              <a:lumOff val="80000"/>
            </a:schemeClr>
          </a:solidFill>
          <a:ln w="38100">
            <a:solidFill>
              <a:schemeClr val="accent3">
                <a:lumMod val="75000"/>
              </a:schemeClr>
            </a:solidFill>
          </a:ln>
        </p:spPr>
        <p:txBody>
          <a:bodyPr wrap="square">
            <a:spAutoFit/>
          </a:bodyPr>
          <a:lstStyle/>
          <a:p>
            <a:pPr marL="342900" lvl="0" indent="-342900">
              <a:spcBef>
                <a:spcPct val="20000"/>
              </a:spcBef>
            </a:pPr>
            <a:r>
              <a:rPr lang="en-CA" b="1" dirty="0" smtClean="0"/>
              <a:t>       It yells orders </a:t>
            </a:r>
            <a:r>
              <a:rPr lang="en-CA" dirty="0" smtClean="0"/>
              <a:t>at her</a:t>
            </a:r>
            <a:br>
              <a:rPr lang="en-CA" dirty="0" smtClean="0"/>
            </a:br>
            <a:r>
              <a:rPr lang="en-CA" dirty="0" smtClean="0"/>
              <a:t>and </a:t>
            </a:r>
            <a:r>
              <a:rPr lang="en-CA" b="1" dirty="0" smtClean="0"/>
              <a:t>it takes anything it wants</a:t>
            </a:r>
            <a:r>
              <a:rPr lang="en-CA" dirty="0" smtClean="0"/>
              <a:t/>
            </a:r>
            <a:br>
              <a:rPr lang="en-CA" dirty="0" smtClean="0"/>
            </a:br>
            <a:r>
              <a:rPr lang="en-CA" dirty="0" smtClean="0"/>
              <a:t>and she'll spend her whole life</a:t>
            </a:r>
            <a:br>
              <a:rPr lang="en-CA" dirty="0" smtClean="0"/>
            </a:br>
            <a:r>
              <a:rPr lang="en-CA" dirty="0" smtClean="0"/>
              <a:t>running toward it and</a:t>
            </a:r>
            <a:br>
              <a:rPr lang="en-CA" dirty="0" smtClean="0"/>
            </a:br>
            <a:r>
              <a:rPr lang="en-CA" dirty="0" smtClean="0"/>
              <a:t>hearing it break</a:t>
            </a:r>
            <a:br>
              <a:rPr lang="en-CA" dirty="0" smtClean="0"/>
            </a:br>
            <a:r>
              <a:rPr lang="en-CA" dirty="0" smtClean="0"/>
              <a:t>into laughter, just</a:t>
            </a:r>
            <a:br>
              <a:rPr lang="en-CA" dirty="0" smtClean="0"/>
            </a:br>
            <a:r>
              <a:rPr lang="en-CA" b="1" dirty="0" smtClean="0"/>
              <a:t>out of reach</a:t>
            </a:r>
            <a:r>
              <a:rPr lang="en-CA" dirty="0" smtClean="0"/>
              <a:t>, just</a:t>
            </a:r>
            <a:br>
              <a:rPr lang="en-CA" dirty="0" smtClean="0"/>
            </a:br>
            <a:r>
              <a:rPr lang="en-CA" dirty="0" smtClean="0"/>
              <a:t>like her mother who sits today</a:t>
            </a:r>
            <a:br>
              <a:rPr lang="en-CA" dirty="0" smtClean="0"/>
            </a:br>
            <a:r>
              <a:rPr lang="en-CA" dirty="0" smtClean="0"/>
              <a:t>with her hands over her ears</a:t>
            </a:r>
            <a:br>
              <a:rPr lang="en-CA" dirty="0" smtClean="0"/>
            </a:br>
            <a:r>
              <a:rPr lang="en-CA" dirty="0" smtClean="0"/>
              <a:t>humming like crazy</a:t>
            </a:r>
            <a:r>
              <a:rPr lang="en-CA" sz="1400" dirty="0" smtClean="0"/>
              <a:t>.</a:t>
            </a:r>
            <a:endParaRPr lang="en-CA" sz="3200" dirty="0"/>
          </a:p>
        </p:txBody>
      </p:sp>
      <p:sp>
        <p:nvSpPr>
          <p:cNvPr id="7" name="Left Arrow 6"/>
          <p:cNvSpPr/>
          <p:nvPr/>
        </p:nvSpPr>
        <p:spPr>
          <a:xfrm>
            <a:off x="4643438" y="3071810"/>
            <a:ext cx="1500198" cy="857256"/>
          </a:xfrm>
          <a:prstGeom prst="leftArrow">
            <a:avLst/>
          </a:prstGeom>
          <a:solidFill>
            <a:schemeClr val="accent2">
              <a:lumMod val="40000"/>
              <a:lumOff val="60000"/>
            </a:schemeClr>
          </a:solid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solidFill>
                  <a:schemeClr val="tx1"/>
                </a:solidFill>
              </a:rPr>
              <a:t>Present</a:t>
            </a:r>
            <a:endParaRPr lang="en-CA" dirty="0">
              <a:solidFill>
                <a:schemeClr val="tx1"/>
              </a:solidFill>
            </a:endParaRPr>
          </a:p>
        </p:txBody>
      </p:sp>
      <p:sp>
        <p:nvSpPr>
          <p:cNvPr id="8" name="Left Arrow 7"/>
          <p:cNvSpPr/>
          <p:nvPr/>
        </p:nvSpPr>
        <p:spPr>
          <a:xfrm>
            <a:off x="7572396" y="2500306"/>
            <a:ext cx="1571604" cy="857256"/>
          </a:xfrm>
          <a:prstGeom prst="leftArrow">
            <a:avLst/>
          </a:prstGeom>
          <a:solidFill>
            <a:schemeClr val="accent2">
              <a:lumMod val="40000"/>
              <a:lumOff val="60000"/>
            </a:schemeClr>
          </a:solidFill>
          <a:ln>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solidFill>
                  <a:schemeClr val="tx1"/>
                </a:solidFill>
              </a:rPr>
              <a:t>Present</a:t>
            </a:r>
            <a:endParaRPr lang="en-CA" dirty="0">
              <a:solidFill>
                <a:schemeClr val="tx1"/>
              </a:solidFill>
            </a:endParaRPr>
          </a:p>
        </p:txBody>
      </p:sp>
      <p:sp>
        <p:nvSpPr>
          <p:cNvPr id="9" name="Left Arrow 8"/>
          <p:cNvSpPr/>
          <p:nvPr/>
        </p:nvSpPr>
        <p:spPr>
          <a:xfrm>
            <a:off x="7286612" y="4500570"/>
            <a:ext cx="1571668" cy="857256"/>
          </a:xfrm>
          <a:prstGeom prst="leftArrow">
            <a:avLst/>
          </a:prstGeom>
          <a:solidFill>
            <a:schemeClr val="accent3">
              <a:lumMod val="40000"/>
              <a:lumOff val="60000"/>
            </a:schemeClr>
          </a:solidFill>
          <a:ln>
            <a:solidFill>
              <a:schemeClr val="accent3">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solidFill>
                  <a:schemeClr val="tx1"/>
                </a:solidFill>
              </a:rPr>
              <a:t>Future</a:t>
            </a:r>
            <a:endParaRPr lang="en-CA" dirty="0">
              <a:solidFill>
                <a:schemeClr val="tx1"/>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anim calcmode="lin" valueType="num">
                                      <p:cBhvr additive="base">
                                        <p:cTn id="7" dur="500" fill="hold"/>
                                        <p:tgtEl>
                                          <p:spTgt spid="7"/>
                                        </p:tgtEl>
                                        <p:attrNameLst>
                                          <p:attrName>ppt_x</p:attrName>
                                        </p:attrNameLst>
                                      </p:cBhvr>
                                      <p:tavLst>
                                        <p:tav tm="0">
                                          <p:val>
                                            <p:strVal val="#ppt_x"/>
                                          </p:val>
                                        </p:tav>
                                        <p:tav tm="100000">
                                          <p:val>
                                            <p:strVal val="#ppt_x"/>
                                          </p:val>
                                        </p:tav>
                                      </p:tavLst>
                                    </p:anim>
                                    <p:anim calcmode="lin" valueType="num">
                                      <p:cBhvr additive="base">
                                        <p:cTn id="8"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8"/>
                                        </p:tgtEl>
                                        <p:attrNameLst>
                                          <p:attrName>style.visibility</p:attrName>
                                        </p:attrNameLst>
                                      </p:cBhvr>
                                      <p:to>
                                        <p:strVal val="visible"/>
                                      </p:to>
                                    </p:set>
                                    <p:anim calcmode="lin" valueType="num">
                                      <p:cBhvr additive="base">
                                        <p:cTn id="13" dur="500" fill="hold"/>
                                        <p:tgtEl>
                                          <p:spTgt spid="8"/>
                                        </p:tgtEl>
                                        <p:attrNameLst>
                                          <p:attrName>ppt_x</p:attrName>
                                        </p:attrNameLst>
                                      </p:cBhvr>
                                      <p:tavLst>
                                        <p:tav tm="0">
                                          <p:val>
                                            <p:strVal val="#ppt_x"/>
                                          </p:val>
                                        </p:tav>
                                        <p:tav tm="100000">
                                          <p:val>
                                            <p:strVal val="#ppt_x"/>
                                          </p:val>
                                        </p:tav>
                                      </p:tavLst>
                                    </p:anim>
                                    <p:anim calcmode="lin" valueType="num">
                                      <p:cBhvr additive="base">
                                        <p:cTn id="14"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9"/>
                                        </p:tgtEl>
                                        <p:attrNameLst>
                                          <p:attrName>style.visibility</p:attrName>
                                        </p:attrNameLst>
                                      </p:cBhvr>
                                      <p:to>
                                        <p:strVal val="visible"/>
                                      </p:to>
                                    </p:set>
                                    <p:anim calcmode="lin" valueType="num">
                                      <p:cBhvr additive="base">
                                        <p:cTn id="19" dur="500" fill="hold"/>
                                        <p:tgtEl>
                                          <p:spTgt spid="9"/>
                                        </p:tgtEl>
                                        <p:attrNameLst>
                                          <p:attrName>ppt_x</p:attrName>
                                        </p:attrNameLst>
                                      </p:cBhvr>
                                      <p:tavLst>
                                        <p:tav tm="0">
                                          <p:val>
                                            <p:strVal val="#ppt_x"/>
                                          </p:val>
                                        </p:tav>
                                        <p:tav tm="100000">
                                          <p:val>
                                            <p:strVal val="#ppt_x"/>
                                          </p:val>
                                        </p:tav>
                                      </p:tavLst>
                                    </p:anim>
                                    <p:anim calcmode="lin" valueType="num">
                                      <p:cBhvr additive="base">
                                        <p:cTn id="20" dur="500" fill="hold"/>
                                        <p:tgtEl>
                                          <p:spTgt spid="9"/>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8" grpId="0" animBg="1"/>
      <p:bldP spid="9" grpId="0" animBg="1"/>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1143000"/>
          </a:xfrm>
          <a:solidFill>
            <a:schemeClr val="bg2">
              <a:lumMod val="90000"/>
            </a:schemeClr>
          </a:solidFill>
        </p:spPr>
        <p:txBody>
          <a:bodyPr>
            <a:noAutofit/>
          </a:bodyPr>
          <a:lstStyle/>
          <a:p>
            <a:r>
              <a:rPr lang="en-US" sz="3200" dirty="0" smtClean="0">
                <a:solidFill>
                  <a:srgbClr val="C00000"/>
                </a:solidFill>
              </a:rPr>
              <a:t>T-title:</a:t>
            </a:r>
            <a:r>
              <a:rPr lang="en-US" sz="3200" dirty="0" smtClean="0"/>
              <a:t> re-evaluate the title as it pertains to the poem</a:t>
            </a:r>
            <a:endParaRPr lang="en-CA" sz="3200" dirty="0"/>
          </a:p>
        </p:txBody>
      </p:sp>
      <p:sp>
        <p:nvSpPr>
          <p:cNvPr id="3" name="Content Placeholder 2"/>
          <p:cNvSpPr>
            <a:spLocks noGrp="1"/>
          </p:cNvSpPr>
          <p:nvPr>
            <p:ph idx="1"/>
          </p:nvPr>
        </p:nvSpPr>
        <p:spPr/>
        <p:txBody>
          <a:bodyPr/>
          <a:lstStyle/>
          <a:p>
            <a:pPr>
              <a:buNone/>
            </a:pPr>
            <a:endParaRPr lang="en-US" dirty="0" smtClean="0"/>
          </a:p>
          <a:p>
            <a:pPr>
              <a:buNone/>
            </a:pPr>
            <a:r>
              <a:rPr lang="en-US" dirty="0" smtClean="0"/>
              <a:t>    The title “Money Talks” means that money is talking to the girl. It is talking to her even though she tries not to listen to it.</a:t>
            </a:r>
            <a:endParaRPr lang="en-CA" dirty="0"/>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0034" y="357166"/>
            <a:ext cx="8229600" cy="1143000"/>
          </a:xfrm>
          <a:solidFill>
            <a:schemeClr val="accent4">
              <a:lumMod val="60000"/>
              <a:lumOff val="40000"/>
            </a:schemeClr>
          </a:solidFill>
        </p:spPr>
        <p:txBody>
          <a:bodyPr>
            <a:noAutofit/>
          </a:bodyPr>
          <a:lstStyle/>
          <a:p>
            <a:r>
              <a:rPr lang="en-US" sz="2400" dirty="0" smtClean="0"/>
              <a:t>T-theme: What are the main subjects in the poem?  What is the poet suggesting about these subjects (and how they relate to each other)?  Why is this important?</a:t>
            </a:r>
            <a:endParaRPr lang="en-CA" sz="2400" dirty="0"/>
          </a:p>
        </p:txBody>
      </p:sp>
      <p:sp>
        <p:nvSpPr>
          <p:cNvPr id="3" name="Content Placeholder 2"/>
          <p:cNvSpPr>
            <a:spLocks noGrp="1"/>
          </p:cNvSpPr>
          <p:nvPr>
            <p:ph idx="1"/>
          </p:nvPr>
        </p:nvSpPr>
        <p:spPr/>
        <p:txBody>
          <a:bodyPr/>
          <a:lstStyle/>
          <a:p>
            <a:pPr>
              <a:buNone/>
            </a:pPr>
            <a:r>
              <a:rPr lang="en-US" dirty="0" smtClean="0"/>
              <a:t>    </a:t>
            </a:r>
          </a:p>
          <a:p>
            <a:pPr>
              <a:buNone/>
            </a:pPr>
            <a:r>
              <a:rPr lang="en-US" dirty="0" smtClean="0"/>
              <a:t>   The poem “Money Talks” by </a:t>
            </a:r>
            <a:r>
              <a:rPr lang="en-US" dirty="0" err="1" smtClean="0"/>
              <a:t>Rhona</a:t>
            </a:r>
            <a:r>
              <a:rPr lang="en-US" dirty="0" smtClean="0"/>
              <a:t> </a:t>
            </a:r>
            <a:r>
              <a:rPr lang="en-US" dirty="0" err="1" smtClean="0"/>
              <a:t>McAdam</a:t>
            </a:r>
            <a:r>
              <a:rPr lang="en-US" dirty="0" smtClean="0"/>
              <a:t> suggests that people, specifically females, who grow up in a poor household will never be able to escape poverty because being poor causes them to feel inferior to other people and doubt their own abilities to have a better life. </a:t>
            </a:r>
            <a:endParaRPr lang="en-CA"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p:cNvPicPr>
            <a:picLocks noGrp="1" noChangeAspect="1" noChangeArrowheads="1"/>
          </p:cNvPicPr>
          <p:nvPr>
            <p:ph idx="1"/>
          </p:nvPr>
        </p:nvPicPr>
        <p:blipFill>
          <a:blip r:embed="rId3" cstate="print"/>
          <a:srcRect l="32986" t="16805" r="34896" b="15260"/>
          <a:stretch>
            <a:fillRect/>
          </a:stretch>
        </p:blipFill>
        <p:spPr bwMode="auto">
          <a:xfrm rot="660000">
            <a:off x="5633418" y="2294977"/>
            <a:ext cx="2643206" cy="3143272"/>
          </a:xfrm>
          <a:prstGeom prst="rect">
            <a:avLst/>
          </a:prstGeom>
          <a:noFill/>
          <a:ln w="9525">
            <a:solidFill>
              <a:schemeClr val="tx1"/>
            </a:solidFill>
            <a:miter lim="800000"/>
            <a:headEnd/>
            <a:tailEnd/>
          </a:ln>
          <a:effectLst/>
        </p:spPr>
      </p:pic>
      <p:sp>
        <p:nvSpPr>
          <p:cNvPr id="5" name="TextBox 4"/>
          <p:cNvSpPr txBox="1"/>
          <p:nvPr/>
        </p:nvSpPr>
        <p:spPr>
          <a:xfrm>
            <a:off x="571472" y="1071546"/>
            <a:ext cx="4429156" cy="3416320"/>
          </a:xfrm>
          <a:prstGeom prst="rect">
            <a:avLst/>
          </a:prstGeom>
          <a:noFill/>
        </p:spPr>
        <p:txBody>
          <a:bodyPr wrap="square" rtlCol="0">
            <a:spAutoFit/>
          </a:bodyPr>
          <a:lstStyle/>
          <a:p>
            <a:r>
              <a:rPr lang="en-US" sz="3600" dirty="0" smtClean="0"/>
              <a:t>As we go through the model TP-CASTT analysis, follow along on your </a:t>
            </a:r>
            <a:r>
              <a:rPr lang="en-US" sz="3600" dirty="0" smtClean="0">
                <a:solidFill>
                  <a:srgbClr val="C00000"/>
                </a:solidFill>
              </a:rPr>
              <a:t>TP-CASTT Poetry Analysis </a:t>
            </a:r>
            <a:r>
              <a:rPr lang="en-US" sz="3600" dirty="0" smtClean="0"/>
              <a:t>Handout.</a:t>
            </a:r>
            <a:endParaRPr lang="en-CA" sz="3600"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a:xfrm>
            <a:off x="500034" y="4357694"/>
            <a:ext cx="8286808" cy="1500198"/>
          </a:xfrm>
          <a:prstGeom prst="rect">
            <a:avLst/>
          </a:prstGeom>
          <a:solidFill>
            <a:schemeClr val="accent6">
              <a:lumMod val="40000"/>
              <a:lumOff val="60000"/>
            </a:schemeClr>
          </a:solidFill>
          <a:ln w="571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CA"/>
          </a:p>
        </p:txBody>
      </p:sp>
      <p:sp>
        <p:nvSpPr>
          <p:cNvPr id="8" name="Rectangle 7"/>
          <p:cNvSpPr/>
          <p:nvPr/>
        </p:nvSpPr>
        <p:spPr>
          <a:xfrm>
            <a:off x="714348" y="2714620"/>
            <a:ext cx="8143932" cy="1500198"/>
          </a:xfrm>
          <a:prstGeom prst="rect">
            <a:avLst/>
          </a:prstGeom>
          <a:solidFill>
            <a:srgbClr val="FFFF00"/>
          </a:solidFill>
          <a:ln w="571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CA"/>
          </a:p>
        </p:txBody>
      </p:sp>
      <p:sp>
        <p:nvSpPr>
          <p:cNvPr id="2" name="Title 1"/>
          <p:cNvSpPr>
            <a:spLocks noGrp="1"/>
          </p:cNvSpPr>
          <p:nvPr>
            <p:ph type="title"/>
          </p:nvPr>
        </p:nvSpPr>
        <p:spPr>
          <a:xfrm>
            <a:off x="500034" y="357166"/>
            <a:ext cx="8229600" cy="1143000"/>
          </a:xfrm>
          <a:solidFill>
            <a:schemeClr val="accent4">
              <a:lumMod val="60000"/>
              <a:lumOff val="40000"/>
            </a:schemeClr>
          </a:solidFill>
        </p:spPr>
        <p:txBody>
          <a:bodyPr>
            <a:noAutofit/>
          </a:bodyPr>
          <a:lstStyle/>
          <a:p>
            <a:r>
              <a:rPr lang="en-US" sz="2400" dirty="0" smtClean="0"/>
              <a:t>T-theme: What are the main subjects in the poem?  What is the poet suggesting about these subjects (and how they relate to each other)?  Why is this important?</a:t>
            </a:r>
            <a:endParaRPr lang="en-CA" sz="2400" dirty="0"/>
          </a:p>
        </p:txBody>
      </p:sp>
      <p:sp>
        <p:nvSpPr>
          <p:cNvPr id="3" name="Content Placeholder 2"/>
          <p:cNvSpPr>
            <a:spLocks noGrp="1"/>
          </p:cNvSpPr>
          <p:nvPr>
            <p:ph idx="1"/>
          </p:nvPr>
        </p:nvSpPr>
        <p:spPr/>
        <p:txBody>
          <a:bodyPr/>
          <a:lstStyle/>
          <a:p>
            <a:pPr>
              <a:buNone/>
            </a:pPr>
            <a:r>
              <a:rPr lang="en-US" dirty="0" smtClean="0"/>
              <a:t>    </a:t>
            </a:r>
          </a:p>
          <a:p>
            <a:pPr>
              <a:buNone/>
            </a:pPr>
            <a:r>
              <a:rPr lang="en-US" dirty="0" smtClean="0"/>
              <a:t>   The poem </a:t>
            </a:r>
            <a:r>
              <a:rPr lang="en-US" u="sng" dirty="0" smtClean="0"/>
              <a:t>“Money Talks” </a:t>
            </a:r>
            <a:r>
              <a:rPr lang="en-US" dirty="0" smtClean="0"/>
              <a:t>by </a:t>
            </a:r>
            <a:r>
              <a:rPr lang="en-US" u="sng" dirty="0" err="1" smtClean="0"/>
              <a:t>Rhona</a:t>
            </a:r>
            <a:r>
              <a:rPr lang="en-US" u="sng" dirty="0" smtClean="0"/>
              <a:t> </a:t>
            </a:r>
            <a:r>
              <a:rPr lang="en-US" u="sng" dirty="0" err="1" smtClean="0"/>
              <a:t>McAdam</a:t>
            </a:r>
            <a:r>
              <a:rPr lang="en-US" u="sng" dirty="0" smtClean="0"/>
              <a:t> </a:t>
            </a:r>
            <a:r>
              <a:rPr lang="en-US" dirty="0" smtClean="0"/>
              <a:t>suggests that people, specifically females, who grow up in a poor household will never be able to escape </a:t>
            </a:r>
            <a:r>
              <a:rPr lang="en-US" u="sng" dirty="0" smtClean="0"/>
              <a:t>poverty</a:t>
            </a:r>
            <a:r>
              <a:rPr lang="en-US" dirty="0" smtClean="0"/>
              <a:t> </a:t>
            </a:r>
          </a:p>
          <a:p>
            <a:pPr>
              <a:buNone/>
            </a:pPr>
            <a:r>
              <a:rPr lang="en-US" dirty="0" smtClean="0"/>
              <a:t>because being poor causes them to feel inferior to other people and doubt their own abilities to have a better life. </a:t>
            </a:r>
            <a:endParaRPr lang="en-CA" dirty="0"/>
          </a:p>
        </p:txBody>
      </p:sp>
      <p:sp>
        <p:nvSpPr>
          <p:cNvPr id="5" name="Up Arrow 4"/>
          <p:cNvSpPr/>
          <p:nvPr/>
        </p:nvSpPr>
        <p:spPr>
          <a:xfrm>
            <a:off x="2214546" y="2643182"/>
            <a:ext cx="2071702" cy="2000264"/>
          </a:xfrm>
          <a:prstGeom prst="up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dirty="0" smtClean="0"/>
              <a:t>TITLE</a:t>
            </a:r>
            <a:endParaRPr lang="en-CA" sz="2800" dirty="0"/>
          </a:p>
        </p:txBody>
      </p:sp>
      <p:sp>
        <p:nvSpPr>
          <p:cNvPr id="6" name="Up Arrow 5"/>
          <p:cNvSpPr/>
          <p:nvPr/>
        </p:nvSpPr>
        <p:spPr>
          <a:xfrm>
            <a:off x="5929322" y="2714620"/>
            <a:ext cx="2071702" cy="2000264"/>
          </a:xfrm>
          <a:prstGeom prst="up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dirty="0" smtClean="0"/>
              <a:t>POET</a:t>
            </a:r>
            <a:endParaRPr lang="en-CA" sz="2800" dirty="0"/>
          </a:p>
        </p:txBody>
      </p:sp>
      <p:sp>
        <p:nvSpPr>
          <p:cNvPr id="7" name="Up Arrow 6"/>
          <p:cNvSpPr/>
          <p:nvPr/>
        </p:nvSpPr>
        <p:spPr>
          <a:xfrm>
            <a:off x="2571736" y="4143380"/>
            <a:ext cx="2928958" cy="2000264"/>
          </a:xfrm>
          <a:prstGeom prst="up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dirty="0" smtClean="0"/>
              <a:t>SUBJECT/ TOPIC</a:t>
            </a:r>
            <a:endParaRPr lang="en-CA" sz="2800" dirty="0"/>
          </a:p>
        </p:txBody>
      </p:sp>
      <p:sp>
        <p:nvSpPr>
          <p:cNvPr id="12" name="Up Arrow 11"/>
          <p:cNvSpPr/>
          <p:nvPr/>
        </p:nvSpPr>
        <p:spPr>
          <a:xfrm>
            <a:off x="3286116" y="4214818"/>
            <a:ext cx="3429024" cy="1500198"/>
          </a:xfrm>
          <a:prstGeom prst="up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dirty="0" smtClean="0"/>
              <a:t>OPINION</a:t>
            </a:r>
            <a:endParaRPr lang="en-CA" sz="2800" dirty="0"/>
          </a:p>
        </p:txBody>
      </p:sp>
      <p:sp>
        <p:nvSpPr>
          <p:cNvPr id="13" name="Down Arrow 12"/>
          <p:cNvSpPr/>
          <p:nvPr/>
        </p:nvSpPr>
        <p:spPr>
          <a:xfrm>
            <a:off x="3786182" y="2357430"/>
            <a:ext cx="2928958" cy="185738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dirty="0" smtClean="0"/>
              <a:t>SO WHAT?</a:t>
            </a:r>
            <a:endParaRPr lang="en-CA" sz="28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 calcmode="lin" valueType="num">
                                      <p:cBhvr additive="base">
                                        <p:cTn id="7" dur="500" fill="hold"/>
                                        <p:tgtEl>
                                          <p:spTgt spid="5"/>
                                        </p:tgtEl>
                                        <p:attrNameLst>
                                          <p:attrName>ppt_x</p:attrName>
                                        </p:attrNameLst>
                                      </p:cBhvr>
                                      <p:tavLst>
                                        <p:tav tm="0">
                                          <p:val>
                                            <p:strVal val="#ppt_x"/>
                                          </p:val>
                                        </p:tav>
                                        <p:tav tm="100000">
                                          <p:val>
                                            <p:strVal val="#ppt_x"/>
                                          </p:val>
                                        </p:tav>
                                      </p:tavLst>
                                    </p:anim>
                                    <p:anim calcmode="lin" valueType="num">
                                      <p:cBhvr additive="base">
                                        <p:cTn id="8"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10" presetClass="exit" presetSubtype="0" fill="hold" grpId="2" nodeType="clickEffect">
                                  <p:stCondLst>
                                    <p:cond delay="0"/>
                                  </p:stCondLst>
                                  <p:childTnLst>
                                    <p:animEffect transition="out" filter="fade">
                                      <p:cBhvr>
                                        <p:cTn id="12" dur="2000"/>
                                        <p:tgtEl>
                                          <p:spTgt spid="5"/>
                                        </p:tgtEl>
                                      </p:cBhvr>
                                    </p:animEffect>
                                    <p:set>
                                      <p:cBhvr>
                                        <p:cTn id="13" dur="1" fill="hold">
                                          <p:stCondLst>
                                            <p:cond delay="1999"/>
                                          </p:stCondLst>
                                        </p:cTn>
                                        <p:tgtEl>
                                          <p:spTgt spid="5"/>
                                        </p:tgtEl>
                                        <p:attrNameLst>
                                          <p:attrName>style.visibility</p:attrName>
                                        </p:attrNameLst>
                                      </p:cBhvr>
                                      <p:to>
                                        <p:strVal val="hidden"/>
                                      </p:to>
                                    </p:set>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grpId="0" nodeType="clickEffect">
                                  <p:stCondLst>
                                    <p:cond delay="0"/>
                                  </p:stCondLst>
                                  <p:childTnLst>
                                    <p:set>
                                      <p:cBhvr>
                                        <p:cTn id="17" dur="1" fill="hold">
                                          <p:stCondLst>
                                            <p:cond delay="0"/>
                                          </p:stCondLst>
                                        </p:cTn>
                                        <p:tgtEl>
                                          <p:spTgt spid="6"/>
                                        </p:tgtEl>
                                        <p:attrNameLst>
                                          <p:attrName>style.visibility</p:attrName>
                                        </p:attrNameLst>
                                      </p:cBhvr>
                                      <p:to>
                                        <p:strVal val="visible"/>
                                      </p:to>
                                    </p:set>
                                    <p:anim calcmode="lin" valueType="num">
                                      <p:cBhvr additive="base">
                                        <p:cTn id="18" dur="500" fill="hold"/>
                                        <p:tgtEl>
                                          <p:spTgt spid="6"/>
                                        </p:tgtEl>
                                        <p:attrNameLst>
                                          <p:attrName>ppt_x</p:attrName>
                                        </p:attrNameLst>
                                      </p:cBhvr>
                                      <p:tavLst>
                                        <p:tav tm="0">
                                          <p:val>
                                            <p:strVal val="#ppt_x"/>
                                          </p:val>
                                        </p:tav>
                                        <p:tav tm="100000">
                                          <p:val>
                                            <p:strVal val="#ppt_x"/>
                                          </p:val>
                                        </p:tav>
                                      </p:tavLst>
                                    </p:anim>
                                    <p:anim calcmode="lin" valueType="num">
                                      <p:cBhvr additive="base">
                                        <p:cTn id="19"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10" presetClass="exit" presetSubtype="0" fill="hold" grpId="1" nodeType="clickEffect">
                                  <p:stCondLst>
                                    <p:cond delay="0"/>
                                  </p:stCondLst>
                                  <p:childTnLst>
                                    <p:animEffect transition="out" filter="fade">
                                      <p:cBhvr>
                                        <p:cTn id="23" dur="2000"/>
                                        <p:tgtEl>
                                          <p:spTgt spid="6"/>
                                        </p:tgtEl>
                                      </p:cBhvr>
                                    </p:animEffect>
                                    <p:set>
                                      <p:cBhvr>
                                        <p:cTn id="24" dur="1" fill="hold">
                                          <p:stCondLst>
                                            <p:cond delay="1999"/>
                                          </p:stCondLst>
                                        </p:cTn>
                                        <p:tgtEl>
                                          <p:spTgt spid="6"/>
                                        </p:tgtEl>
                                        <p:attrNameLst>
                                          <p:attrName>style.visibility</p:attrName>
                                        </p:attrNameLst>
                                      </p:cBhvr>
                                      <p:to>
                                        <p:strVal val="hidden"/>
                                      </p:to>
                                    </p:set>
                                  </p:childTnLst>
                                </p:cTn>
                              </p:par>
                            </p:childTnLst>
                          </p:cTn>
                        </p:par>
                      </p:childTnLst>
                    </p:cTn>
                  </p:par>
                  <p:par>
                    <p:cTn id="25" fill="hold">
                      <p:stCondLst>
                        <p:cond delay="indefinite"/>
                      </p:stCondLst>
                      <p:childTnLst>
                        <p:par>
                          <p:cTn id="26" fill="hold">
                            <p:stCondLst>
                              <p:cond delay="0"/>
                            </p:stCondLst>
                            <p:childTnLst>
                              <p:par>
                                <p:cTn id="27" presetID="2" presetClass="entr" presetSubtype="4" fill="hold" grpId="0" nodeType="clickEffect">
                                  <p:stCondLst>
                                    <p:cond delay="0"/>
                                  </p:stCondLst>
                                  <p:childTnLst>
                                    <p:set>
                                      <p:cBhvr>
                                        <p:cTn id="28" dur="1" fill="hold">
                                          <p:stCondLst>
                                            <p:cond delay="0"/>
                                          </p:stCondLst>
                                        </p:cTn>
                                        <p:tgtEl>
                                          <p:spTgt spid="7"/>
                                        </p:tgtEl>
                                        <p:attrNameLst>
                                          <p:attrName>style.visibility</p:attrName>
                                        </p:attrNameLst>
                                      </p:cBhvr>
                                      <p:to>
                                        <p:strVal val="visible"/>
                                      </p:to>
                                    </p:set>
                                    <p:anim calcmode="lin" valueType="num">
                                      <p:cBhvr additive="base">
                                        <p:cTn id="29" dur="500" fill="hold"/>
                                        <p:tgtEl>
                                          <p:spTgt spid="7"/>
                                        </p:tgtEl>
                                        <p:attrNameLst>
                                          <p:attrName>ppt_x</p:attrName>
                                        </p:attrNameLst>
                                      </p:cBhvr>
                                      <p:tavLst>
                                        <p:tav tm="0">
                                          <p:val>
                                            <p:strVal val="#ppt_x"/>
                                          </p:val>
                                        </p:tav>
                                        <p:tav tm="100000">
                                          <p:val>
                                            <p:strVal val="#ppt_x"/>
                                          </p:val>
                                        </p:tav>
                                      </p:tavLst>
                                    </p:anim>
                                    <p:anim calcmode="lin" valueType="num">
                                      <p:cBhvr additive="base">
                                        <p:cTn id="30"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10" presetClass="exit" presetSubtype="0" fill="hold" grpId="1" nodeType="clickEffect">
                                  <p:stCondLst>
                                    <p:cond delay="0"/>
                                  </p:stCondLst>
                                  <p:childTnLst>
                                    <p:animEffect transition="out" filter="fade">
                                      <p:cBhvr>
                                        <p:cTn id="34" dur="2000"/>
                                        <p:tgtEl>
                                          <p:spTgt spid="7"/>
                                        </p:tgtEl>
                                      </p:cBhvr>
                                    </p:animEffect>
                                    <p:set>
                                      <p:cBhvr>
                                        <p:cTn id="35" dur="1" fill="hold">
                                          <p:stCondLst>
                                            <p:cond delay="1999"/>
                                          </p:stCondLst>
                                        </p:cTn>
                                        <p:tgtEl>
                                          <p:spTgt spid="7"/>
                                        </p:tgtEl>
                                        <p:attrNameLst>
                                          <p:attrName>style.visibility</p:attrName>
                                        </p:attrNameLst>
                                      </p:cBhvr>
                                      <p:to>
                                        <p:strVal val="hidden"/>
                                      </p:to>
                                    </p:set>
                                  </p:childTnLst>
                                </p:cTn>
                              </p:par>
                            </p:childTnLst>
                          </p:cTn>
                        </p:par>
                      </p:childTnLst>
                    </p:cTn>
                  </p:par>
                  <p:par>
                    <p:cTn id="36" fill="hold">
                      <p:stCondLst>
                        <p:cond delay="indefinite"/>
                      </p:stCondLst>
                      <p:childTnLst>
                        <p:par>
                          <p:cTn id="37" fill="hold">
                            <p:stCondLst>
                              <p:cond delay="0"/>
                            </p:stCondLst>
                            <p:childTnLst>
                              <p:par>
                                <p:cTn id="38" presetID="4" presetClass="entr" presetSubtype="16" fill="hold" grpId="0" nodeType="clickEffect" nodePh="1">
                                  <p:stCondLst>
                                    <p:cond delay="0"/>
                                  </p:stCondLst>
                                  <p:endCondLst>
                                    <p:cond evt="begin" delay="0">
                                      <p:tn val="38"/>
                                    </p:cond>
                                  </p:endCondLst>
                                  <p:childTnLst>
                                    <p:set>
                                      <p:cBhvr>
                                        <p:cTn id="39" dur="1" fill="hold">
                                          <p:stCondLst>
                                            <p:cond delay="0"/>
                                          </p:stCondLst>
                                        </p:cTn>
                                        <p:tgtEl>
                                          <p:spTgt spid="8">
                                            <p:txEl>
                                              <p:charRg st="4294967295" end="4294967295"/>
                                            </p:txEl>
                                          </p:spTgt>
                                        </p:tgtEl>
                                        <p:attrNameLst>
                                          <p:attrName>style.visibility</p:attrName>
                                        </p:attrNameLst>
                                      </p:cBhvr>
                                      <p:to>
                                        <p:strVal val="visible"/>
                                      </p:to>
                                    </p:set>
                                    <p:animEffect transition="in" filter="box(in)">
                                      <p:cBhvr>
                                        <p:cTn id="40" dur="500"/>
                                        <p:tgtEl>
                                          <p:spTgt spid="8">
                                            <p:txEl>
                                              <p:charRg st="4294967295" end="4294967295"/>
                                            </p:txEl>
                                          </p:spTgt>
                                        </p:tgtEl>
                                      </p:cBhvr>
                                    </p:animEffect>
                                  </p:childTnLst>
                                </p:cTn>
                              </p:par>
                            </p:childTnLst>
                          </p:cTn>
                        </p:par>
                      </p:childTnLst>
                    </p:cTn>
                  </p:par>
                  <p:par>
                    <p:cTn id="41" fill="hold">
                      <p:stCondLst>
                        <p:cond delay="indefinite"/>
                      </p:stCondLst>
                      <p:childTnLst>
                        <p:par>
                          <p:cTn id="42" fill="hold">
                            <p:stCondLst>
                              <p:cond delay="0"/>
                            </p:stCondLst>
                            <p:childTnLst>
                              <p:par>
                                <p:cTn id="43" presetID="2" presetClass="entr" presetSubtype="4" fill="hold" grpId="0" nodeType="clickEffect">
                                  <p:stCondLst>
                                    <p:cond delay="0"/>
                                  </p:stCondLst>
                                  <p:childTnLst>
                                    <p:set>
                                      <p:cBhvr>
                                        <p:cTn id="44" dur="1" fill="hold">
                                          <p:stCondLst>
                                            <p:cond delay="0"/>
                                          </p:stCondLst>
                                        </p:cTn>
                                        <p:tgtEl>
                                          <p:spTgt spid="12"/>
                                        </p:tgtEl>
                                        <p:attrNameLst>
                                          <p:attrName>style.visibility</p:attrName>
                                        </p:attrNameLst>
                                      </p:cBhvr>
                                      <p:to>
                                        <p:strVal val="visible"/>
                                      </p:to>
                                    </p:set>
                                    <p:anim calcmode="lin" valueType="num">
                                      <p:cBhvr additive="base">
                                        <p:cTn id="45" dur="500" fill="hold"/>
                                        <p:tgtEl>
                                          <p:spTgt spid="12"/>
                                        </p:tgtEl>
                                        <p:attrNameLst>
                                          <p:attrName>ppt_x</p:attrName>
                                        </p:attrNameLst>
                                      </p:cBhvr>
                                      <p:tavLst>
                                        <p:tav tm="0">
                                          <p:val>
                                            <p:strVal val="#ppt_x"/>
                                          </p:val>
                                        </p:tav>
                                        <p:tav tm="100000">
                                          <p:val>
                                            <p:strVal val="#ppt_x"/>
                                          </p:val>
                                        </p:tav>
                                      </p:tavLst>
                                    </p:anim>
                                    <p:anim calcmode="lin" valueType="num">
                                      <p:cBhvr additive="base">
                                        <p:cTn id="46" dur="500" fill="hold"/>
                                        <p:tgtEl>
                                          <p:spTgt spid="12"/>
                                        </p:tgtEl>
                                        <p:attrNameLst>
                                          <p:attrName>ppt_y</p:attrName>
                                        </p:attrNameLst>
                                      </p:cBhvr>
                                      <p:tavLst>
                                        <p:tav tm="0">
                                          <p:val>
                                            <p:strVal val="1+#ppt_h/2"/>
                                          </p:val>
                                        </p:tav>
                                        <p:tav tm="100000">
                                          <p:val>
                                            <p:strVal val="#ppt_y"/>
                                          </p:val>
                                        </p:tav>
                                      </p:tavLst>
                                    </p:anim>
                                  </p:childTnLst>
                                </p:cTn>
                              </p:par>
                            </p:childTnLst>
                          </p:cTn>
                        </p:par>
                      </p:childTnLst>
                    </p:cTn>
                  </p:par>
                  <p:par>
                    <p:cTn id="47" fill="hold">
                      <p:stCondLst>
                        <p:cond delay="indefinite"/>
                      </p:stCondLst>
                      <p:childTnLst>
                        <p:par>
                          <p:cTn id="48" fill="hold">
                            <p:stCondLst>
                              <p:cond delay="0"/>
                            </p:stCondLst>
                            <p:childTnLst>
                              <p:par>
                                <p:cTn id="49" presetID="10" presetClass="exit" presetSubtype="0" fill="hold" grpId="1" nodeType="clickEffect">
                                  <p:stCondLst>
                                    <p:cond delay="0"/>
                                  </p:stCondLst>
                                  <p:childTnLst>
                                    <p:animEffect transition="out" filter="fade">
                                      <p:cBhvr>
                                        <p:cTn id="50" dur="2000"/>
                                        <p:tgtEl>
                                          <p:spTgt spid="12"/>
                                        </p:tgtEl>
                                      </p:cBhvr>
                                    </p:animEffect>
                                    <p:set>
                                      <p:cBhvr>
                                        <p:cTn id="51" dur="1" fill="hold">
                                          <p:stCondLst>
                                            <p:cond delay="1999"/>
                                          </p:stCondLst>
                                        </p:cTn>
                                        <p:tgtEl>
                                          <p:spTgt spid="12"/>
                                        </p:tgtEl>
                                        <p:attrNameLst>
                                          <p:attrName>style.visibility</p:attrName>
                                        </p:attrNameLst>
                                      </p:cBhvr>
                                      <p:to>
                                        <p:strVal val="hidden"/>
                                      </p:to>
                                    </p:set>
                                  </p:childTnLst>
                                </p:cTn>
                              </p:par>
                            </p:childTnLst>
                          </p:cTn>
                        </p:par>
                      </p:childTnLst>
                    </p:cTn>
                  </p:par>
                  <p:par>
                    <p:cTn id="52" fill="hold">
                      <p:stCondLst>
                        <p:cond delay="indefinite"/>
                      </p:stCondLst>
                      <p:childTnLst>
                        <p:par>
                          <p:cTn id="53" fill="hold">
                            <p:stCondLst>
                              <p:cond delay="0"/>
                            </p:stCondLst>
                            <p:childTnLst>
                              <p:par>
                                <p:cTn id="54" presetID="2" presetClass="entr" presetSubtype="4" fill="hold" grpId="1" nodeType="clickEffect">
                                  <p:stCondLst>
                                    <p:cond delay="0"/>
                                  </p:stCondLst>
                                  <p:childTnLst>
                                    <p:set>
                                      <p:cBhvr>
                                        <p:cTn id="55" dur="1" fill="hold">
                                          <p:stCondLst>
                                            <p:cond delay="0"/>
                                          </p:stCondLst>
                                        </p:cTn>
                                        <p:tgtEl>
                                          <p:spTgt spid="9"/>
                                        </p:tgtEl>
                                        <p:attrNameLst>
                                          <p:attrName>style.visibility</p:attrName>
                                        </p:attrNameLst>
                                      </p:cBhvr>
                                      <p:to>
                                        <p:strVal val="visible"/>
                                      </p:to>
                                    </p:set>
                                    <p:anim calcmode="lin" valueType="num">
                                      <p:cBhvr additive="base">
                                        <p:cTn id="56" dur="500" fill="hold"/>
                                        <p:tgtEl>
                                          <p:spTgt spid="9"/>
                                        </p:tgtEl>
                                        <p:attrNameLst>
                                          <p:attrName>ppt_x</p:attrName>
                                        </p:attrNameLst>
                                      </p:cBhvr>
                                      <p:tavLst>
                                        <p:tav tm="0">
                                          <p:val>
                                            <p:strVal val="#ppt_x"/>
                                          </p:val>
                                        </p:tav>
                                        <p:tav tm="100000">
                                          <p:val>
                                            <p:strVal val="#ppt_x"/>
                                          </p:val>
                                        </p:tav>
                                      </p:tavLst>
                                    </p:anim>
                                    <p:anim calcmode="lin" valueType="num">
                                      <p:cBhvr additive="base">
                                        <p:cTn id="57" dur="500" fill="hold"/>
                                        <p:tgtEl>
                                          <p:spTgt spid="9"/>
                                        </p:tgtEl>
                                        <p:attrNameLst>
                                          <p:attrName>ppt_y</p:attrName>
                                        </p:attrNameLst>
                                      </p:cBhvr>
                                      <p:tavLst>
                                        <p:tav tm="0">
                                          <p:val>
                                            <p:strVal val="1+#ppt_h/2"/>
                                          </p:val>
                                        </p:tav>
                                        <p:tav tm="100000">
                                          <p:val>
                                            <p:strVal val="#ppt_y"/>
                                          </p:val>
                                        </p:tav>
                                      </p:tavLst>
                                    </p:anim>
                                  </p:childTnLst>
                                </p:cTn>
                              </p:par>
                            </p:childTnLst>
                          </p:cTn>
                        </p:par>
                      </p:childTnLst>
                    </p:cTn>
                  </p:par>
                  <p:par>
                    <p:cTn id="58" fill="hold">
                      <p:stCondLst>
                        <p:cond delay="indefinite"/>
                      </p:stCondLst>
                      <p:childTnLst>
                        <p:par>
                          <p:cTn id="59" fill="hold">
                            <p:stCondLst>
                              <p:cond delay="0"/>
                            </p:stCondLst>
                            <p:childTnLst>
                              <p:par>
                                <p:cTn id="60" presetID="7" presetClass="entr" presetSubtype="4" fill="hold" grpId="0" nodeType="clickEffect">
                                  <p:stCondLst>
                                    <p:cond delay="0"/>
                                  </p:stCondLst>
                                  <p:childTnLst>
                                    <p:set>
                                      <p:cBhvr>
                                        <p:cTn id="61" dur="1" fill="hold">
                                          <p:stCondLst>
                                            <p:cond delay="0"/>
                                          </p:stCondLst>
                                        </p:cTn>
                                        <p:tgtEl>
                                          <p:spTgt spid="13"/>
                                        </p:tgtEl>
                                        <p:attrNameLst>
                                          <p:attrName>style.visibility</p:attrName>
                                        </p:attrNameLst>
                                      </p:cBhvr>
                                      <p:to>
                                        <p:strVal val="visible"/>
                                      </p:to>
                                    </p:set>
                                    <p:anim calcmode="lin" valueType="num">
                                      <p:cBhvr additive="base">
                                        <p:cTn id="62" dur="5000" fill="hold"/>
                                        <p:tgtEl>
                                          <p:spTgt spid="13"/>
                                        </p:tgtEl>
                                        <p:attrNameLst>
                                          <p:attrName>ppt_x</p:attrName>
                                        </p:attrNameLst>
                                      </p:cBhvr>
                                      <p:tavLst>
                                        <p:tav tm="0">
                                          <p:val>
                                            <p:strVal val="#ppt_x"/>
                                          </p:val>
                                        </p:tav>
                                        <p:tav tm="100000">
                                          <p:val>
                                            <p:strVal val="#ppt_x"/>
                                          </p:val>
                                        </p:tav>
                                      </p:tavLst>
                                    </p:anim>
                                    <p:anim calcmode="lin" valueType="num">
                                      <p:cBhvr additive="base">
                                        <p:cTn id="63" dur="5000" fill="hold"/>
                                        <p:tgtEl>
                                          <p:spTgt spid="13"/>
                                        </p:tgtEl>
                                        <p:attrNameLst>
                                          <p:attrName>ppt_y</p:attrName>
                                        </p:attrNameLst>
                                      </p:cBhvr>
                                      <p:tavLst>
                                        <p:tav tm="0">
                                          <p:val>
                                            <p:strVal val="1+#ppt_h/2"/>
                                          </p:val>
                                        </p:tav>
                                        <p:tav tm="100000">
                                          <p:val>
                                            <p:strVal val="#ppt_y"/>
                                          </p:val>
                                        </p:tav>
                                      </p:tavLst>
                                    </p:anim>
                                  </p:childTnLst>
                                </p:cTn>
                              </p:par>
                            </p:childTnLst>
                          </p:cTn>
                        </p:par>
                      </p:childTnLst>
                    </p:cTn>
                  </p:par>
                  <p:par>
                    <p:cTn id="64" fill="hold">
                      <p:stCondLst>
                        <p:cond delay="indefinite"/>
                      </p:stCondLst>
                      <p:childTnLst>
                        <p:par>
                          <p:cTn id="65" fill="hold">
                            <p:stCondLst>
                              <p:cond delay="0"/>
                            </p:stCondLst>
                            <p:childTnLst>
                              <p:par>
                                <p:cTn id="66" presetID="10" presetClass="exit" presetSubtype="0" fill="hold" grpId="1" nodeType="clickEffect">
                                  <p:stCondLst>
                                    <p:cond delay="0"/>
                                  </p:stCondLst>
                                  <p:childTnLst>
                                    <p:animEffect transition="out" filter="fade">
                                      <p:cBhvr>
                                        <p:cTn id="67" dur="2000"/>
                                        <p:tgtEl>
                                          <p:spTgt spid="13"/>
                                        </p:tgtEl>
                                      </p:cBhvr>
                                    </p:animEffect>
                                    <p:set>
                                      <p:cBhvr>
                                        <p:cTn id="68" dur="1" fill="hold">
                                          <p:stCondLst>
                                            <p:cond delay="1999"/>
                                          </p:stCondLst>
                                        </p:cTn>
                                        <p:tgtEl>
                                          <p:spTgt spid="13"/>
                                        </p:tgtEl>
                                        <p:attrNameLst>
                                          <p:attrName>style.visibility</p:attrName>
                                        </p:attrNameLst>
                                      </p:cBhvr>
                                      <p:to>
                                        <p:strVal val="hidden"/>
                                      </p:to>
                                    </p:set>
                                  </p:childTnLst>
                                </p:cTn>
                              </p:par>
                            </p:childTnLst>
                          </p:cTn>
                        </p:par>
                      </p:childTnLst>
                    </p:cTn>
                  </p:par>
                  <p:par>
                    <p:cTn id="69" fill="hold">
                      <p:stCondLst>
                        <p:cond delay="indefinite"/>
                      </p:stCondLst>
                      <p:childTnLst>
                        <p:par>
                          <p:cTn id="70" fill="hold">
                            <p:stCondLst>
                              <p:cond delay="0"/>
                            </p:stCondLst>
                            <p:childTnLst>
                              <p:par>
                                <p:cTn id="71" presetID="10" presetClass="exit" presetSubtype="0" fill="hold" grpId="2" nodeType="clickEffect">
                                  <p:stCondLst>
                                    <p:cond delay="0"/>
                                  </p:stCondLst>
                                  <p:childTnLst>
                                    <p:animEffect transition="out" filter="fade">
                                      <p:cBhvr>
                                        <p:cTn id="72" dur="2000"/>
                                        <p:tgtEl>
                                          <p:spTgt spid="9"/>
                                        </p:tgtEl>
                                      </p:cBhvr>
                                    </p:animEffect>
                                    <p:set>
                                      <p:cBhvr>
                                        <p:cTn id="73" dur="1" fill="hold">
                                          <p:stCondLst>
                                            <p:cond delay="1999"/>
                                          </p:stCondLst>
                                        </p:cTn>
                                        <p:tgtEl>
                                          <p:spTgt spid="9"/>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1" animBg="1"/>
      <p:bldP spid="9" grpId="2" animBg="1"/>
      <p:bldP spid="8" grpId="0"/>
      <p:bldP spid="5" grpId="0" animBg="1"/>
      <p:bldP spid="5" grpId="2" animBg="1"/>
      <p:bldP spid="6" grpId="0" animBg="1"/>
      <p:bldP spid="6" grpId="1" animBg="1"/>
      <p:bldP spid="7" grpId="0" animBg="1"/>
      <p:bldP spid="7" grpId="1" animBg="1"/>
      <p:bldP spid="12" grpId="0" animBg="1"/>
      <p:bldP spid="12" grpId="1" animBg="1"/>
      <p:bldP spid="13" grpId="0" animBg="1"/>
      <p:bldP spid="13" grpId="1"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tx2">
              <a:lumMod val="20000"/>
              <a:lumOff val="80000"/>
            </a:schemeClr>
          </a:solidFill>
        </p:spPr>
        <p:txBody>
          <a:bodyPr>
            <a:normAutofit fontScale="90000"/>
          </a:bodyPr>
          <a:lstStyle/>
          <a:p>
            <a:r>
              <a:rPr lang="en-US" sz="8000" dirty="0" smtClean="0">
                <a:solidFill>
                  <a:schemeClr val="accent2">
                    <a:lumMod val="75000"/>
                  </a:schemeClr>
                </a:solidFill>
              </a:rPr>
              <a:t>T</a:t>
            </a:r>
            <a:r>
              <a:rPr lang="en-US" dirty="0" smtClean="0"/>
              <a:t>P- CASTT</a:t>
            </a:r>
            <a:endParaRPr lang="en-CA" dirty="0"/>
          </a:p>
        </p:txBody>
      </p:sp>
      <p:sp>
        <p:nvSpPr>
          <p:cNvPr id="3" name="Content Placeholder 2"/>
          <p:cNvSpPr>
            <a:spLocks noGrp="1"/>
          </p:cNvSpPr>
          <p:nvPr>
            <p:ph idx="1"/>
          </p:nvPr>
        </p:nvSpPr>
        <p:spPr/>
        <p:txBody>
          <a:bodyPr/>
          <a:lstStyle/>
          <a:p>
            <a:pPr>
              <a:buNone/>
            </a:pPr>
            <a:r>
              <a:rPr lang="en-US" dirty="0" smtClean="0"/>
              <a:t>   </a:t>
            </a:r>
            <a:r>
              <a:rPr lang="en-US" sz="4000" dirty="0" smtClean="0">
                <a:solidFill>
                  <a:srgbClr val="C00000"/>
                </a:solidFill>
              </a:rPr>
              <a:t>T-Title: </a:t>
            </a:r>
          </a:p>
          <a:p>
            <a:pPr>
              <a:buNone/>
            </a:pPr>
            <a:r>
              <a:rPr lang="en-US" sz="4000" dirty="0" smtClean="0"/>
              <a:t>   The denotative meaning of the title words, without reference to the poem.</a:t>
            </a:r>
            <a:br>
              <a:rPr lang="en-US" sz="4000" dirty="0" smtClean="0"/>
            </a:br>
            <a:endParaRPr lang="en-CA" sz="4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linds(horizontal)">
                                      <p:cBhvr>
                                        <p:cTn id="7"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tx2">
              <a:lumMod val="20000"/>
              <a:lumOff val="80000"/>
            </a:schemeClr>
          </a:solidFill>
        </p:spPr>
        <p:txBody>
          <a:bodyPr>
            <a:normAutofit fontScale="90000"/>
          </a:bodyPr>
          <a:lstStyle/>
          <a:p>
            <a:r>
              <a:rPr lang="en-US" dirty="0" smtClean="0"/>
              <a:t>T</a:t>
            </a:r>
            <a:r>
              <a:rPr lang="en-US" sz="9800" dirty="0" smtClean="0">
                <a:solidFill>
                  <a:schemeClr val="accent2">
                    <a:lumMod val="75000"/>
                  </a:schemeClr>
                </a:solidFill>
              </a:rPr>
              <a:t>P</a:t>
            </a:r>
            <a:r>
              <a:rPr lang="en-US" dirty="0" smtClean="0"/>
              <a:t>- CASTT</a:t>
            </a:r>
            <a:endParaRPr lang="en-CA" dirty="0"/>
          </a:p>
        </p:txBody>
      </p:sp>
      <p:sp>
        <p:nvSpPr>
          <p:cNvPr id="3" name="Content Placeholder 2"/>
          <p:cNvSpPr>
            <a:spLocks noGrp="1"/>
          </p:cNvSpPr>
          <p:nvPr>
            <p:ph idx="1"/>
          </p:nvPr>
        </p:nvSpPr>
        <p:spPr/>
        <p:txBody>
          <a:bodyPr>
            <a:noAutofit/>
          </a:bodyPr>
          <a:lstStyle/>
          <a:p>
            <a:pPr>
              <a:buNone/>
            </a:pPr>
            <a:r>
              <a:rPr lang="en-US" sz="4000" dirty="0" smtClean="0">
                <a:solidFill>
                  <a:srgbClr val="C00000"/>
                </a:solidFill>
              </a:rPr>
              <a:t>P-Paraphrase: </a:t>
            </a:r>
          </a:p>
          <a:p>
            <a:pPr>
              <a:buNone/>
            </a:pPr>
            <a:r>
              <a:rPr lang="en-US" sz="4000" dirty="0" smtClean="0"/>
              <a:t>   Put the poem, sentence by sentence (or phrase-by-phrase, clause-by-clause as seems appropriate for the poem), into your own words. </a:t>
            </a:r>
          </a:p>
          <a:p>
            <a:pPr>
              <a:buNone/>
            </a:pPr>
            <a:r>
              <a:rPr lang="en-US" sz="4000" dirty="0" smtClean="0"/>
              <a:t>   Do not read into the poem. Look only at the denotative level of meaning.</a:t>
            </a:r>
            <a:endParaRPr lang="en-CA" sz="4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linds(horizont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Effect transition="in" filter="blinds(horizontal)">
                                      <p:cBhvr>
                                        <p:cTn id="17" dur="500"/>
                                        <p:tgtEl>
                                          <p:spTgt spid="3">
                                            <p:txEl>
                                              <p:pRg st="1" end="1"/>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animEffect transition="in" filter="blinds(horizontal)">
                                      <p:cBhvr>
                                        <p:cTn id="2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011222"/>
          </a:xfrm>
          <a:solidFill>
            <a:schemeClr val="tx2">
              <a:lumMod val="20000"/>
              <a:lumOff val="80000"/>
            </a:schemeClr>
          </a:solidFill>
        </p:spPr>
        <p:txBody>
          <a:bodyPr>
            <a:normAutofit fontScale="90000"/>
          </a:bodyPr>
          <a:lstStyle/>
          <a:p>
            <a:r>
              <a:rPr lang="en-US" dirty="0" smtClean="0"/>
              <a:t>TP- </a:t>
            </a:r>
            <a:r>
              <a:rPr lang="en-US" sz="8900" dirty="0" smtClean="0">
                <a:solidFill>
                  <a:srgbClr val="C00000"/>
                </a:solidFill>
              </a:rPr>
              <a:t>C</a:t>
            </a:r>
            <a:r>
              <a:rPr lang="en-US" dirty="0" smtClean="0"/>
              <a:t>ASTT</a:t>
            </a:r>
            <a:endParaRPr lang="en-CA" dirty="0"/>
          </a:p>
        </p:txBody>
      </p:sp>
      <p:sp>
        <p:nvSpPr>
          <p:cNvPr id="4" name="Text Placeholder 3"/>
          <p:cNvSpPr>
            <a:spLocks noGrp="1"/>
          </p:cNvSpPr>
          <p:nvPr>
            <p:ph type="body" idx="1"/>
          </p:nvPr>
        </p:nvSpPr>
        <p:spPr>
          <a:xfrm>
            <a:off x="500034" y="2571744"/>
            <a:ext cx="4040188" cy="714379"/>
          </a:xfrm>
        </p:spPr>
        <p:txBody>
          <a:bodyPr/>
          <a:lstStyle/>
          <a:p>
            <a:r>
              <a:rPr lang="en-US" dirty="0" smtClean="0"/>
              <a:t>Comparisons</a:t>
            </a:r>
            <a:endParaRPr lang="en-CA" dirty="0"/>
          </a:p>
        </p:txBody>
      </p:sp>
      <p:sp>
        <p:nvSpPr>
          <p:cNvPr id="5" name="Content Placeholder 4"/>
          <p:cNvSpPr>
            <a:spLocks noGrp="1"/>
          </p:cNvSpPr>
          <p:nvPr>
            <p:ph sz="half" idx="2"/>
          </p:nvPr>
        </p:nvSpPr>
        <p:spPr>
          <a:xfrm>
            <a:off x="500034" y="3357562"/>
            <a:ext cx="4040188" cy="3286148"/>
          </a:xfrm>
        </p:spPr>
        <p:txBody>
          <a:bodyPr>
            <a:normAutofit lnSpcReduction="10000"/>
          </a:bodyPr>
          <a:lstStyle/>
          <a:p>
            <a:r>
              <a:rPr lang="en-US" dirty="0" smtClean="0"/>
              <a:t>Symbolism </a:t>
            </a:r>
          </a:p>
          <a:p>
            <a:r>
              <a:rPr lang="en-US" dirty="0" smtClean="0"/>
              <a:t>Imagery </a:t>
            </a:r>
          </a:p>
          <a:p>
            <a:r>
              <a:rPr lang="en-US" dirty="0" smtClean="0"/>
              <a:t>Metaphors </a:t>
            </a:r>
          </a:p>
          <a:p>
            <a:r>
              <a:rPr lang="en-US" dirty="0" smtClean="0"/>
              <a:t>Similes</a:t>
            </a:r>
          </a:p>
          <a:p>
            <a:r>
              <a:rPr lang="en-US" dirty="0" smtClean="0"/>
              <a:t> Hyperbole</a:t>
            </a:r>
          </a:p>
          <a:p>
            <a:r>
              <a:rPr lang="en-US" dirty="0" smtClean="0"/>
              <a:t>Understatement</a:t>
            </a:r>
          </a:p>
          <a:p>
            <a:r>
              <a:rPr lang="en-US" dirty="0" smtClean="0"/>
              <a:t>Personification</a:t>
            </a:r>
          </a:p>
          <a:p>
            <a:r>
              <a:rPr lang="en-US" dirty="0" smtClean="0"/>
              <a:t>Allusions</a:t>
            </a:r>
          </a:p>
          <a:p>
            <a:endParaRPr lang="en-US" dirty="0" smtClean="0"/>
          </a:p>
          <a:p>
            <a:endParaRPr lang="en-US" dirty="0" smtClean="0"/>
          </a:p>
        </p:txBody>
      </p:sp>
      <p:sp>
        <p:nvSpPr>
          <p:cNvPr id="6" name="Text Placeholder 5"/>
          <p:cNvSpPr>
            <a:spLocks noGrp="1"/>
          </p:cNvSpPr>
          <p:nvPr>
            <p:ph type="body" sz="quarter" idx="3"/>
          </p:nvPr>
        </p:nvSpPr>
        <p:spPr>
          <a:xfrm>
            <a:off x="4643438" y="2500306"/>
            <a:ext cx="4041775" cy="711200"/>
          </a:xfrm>
        </p:spPr>
        <p:txBody>
          <a:bodyPr/>
          <a:lstStyle/>
          <a:p>
            <a:r>
              <a:rPr lang="en-US" dirty="0" smtClean="0"/>
              <a:t>Sound devices</a:t>
            </a:r>
            <a:endParaRPr lang="en-CA" dirty="0"/>
          </a:p>
        </p:txBody>
      </p:sp>
      <p:sp>
        <p:nvSpPr>
          <p:cNvPr id="7" name="Content Placeholder 6"/>
          <p:cNvSpPr>
            <a:spLocks noGrp="1"/>
          </p:cNvSpPr>
          <p:nvPr>
            <p:ph sz="quarter" idx="4"/>
          </p:nvPr>
        </p:nvSpPr>
        <p:spPr>
          <a:xfrm>
            <a:off x="4643438" y="3286124"/>
            <a:ext cx="4041775" cy="2697163"/>
          </a:xfrm>
        </p:spPr>
        <p:txBody>
          <a:bodyPr>
            <a:normAutofit/>
          </a:bodyPr>
          <a:lstStyle/>
          <a:p>
            <a:r>
              <a:rPr lang="en-US" dirty="0" smtClean="0"/>
              <a:t>End rhymes and internal rhymes </a:t>
            </a:r>
          </a:p>
          <a:p>
            <a:r>
              <a:rPr lang="en-US" dirty="0" smtClean="0"/>
              <a:t>Rhythm</a:t>
            </a:r>
          </a:p>
          <a:p>
            <a:r>
              <a:rPr lang="en-US" dirty="0" smtClean="0"/>
              <a:t>Alliteration </a:t>
            </a:r>
          </a:p>
          <a:p>
            <a:r>
              <a:rPr lang="en-US" dirty="0" smtClean="0"/>
              <a:t>Assonance </a:t>
            </a:r>
          </a:p>
          <a:p>
            <a:r>
              <a:rPr lang="en-US" dirty="0" smtClean="0"/>
              <a:t>Consonance</a:t>
            </a:r>
          </a:p>
          <a:p>
            <a:endParaRPr lang="en-CA" dirty="0" smtClean="0"/>
          </a:p>
          <a:p>
            <a:endParaRPr lang="en-CA" dirty="0"/>
          </a:p>
        </p:txBody>
      </p:sp>
      <p:sp>
        <p:nvSpPr>
          <p:cNvPr id="8" name="TextBox 7"/>
          <p:cNvSpPr txBox="1"/>
          <p:nvPr/>
        </p:nvSpPr>
        <p:spPr>
          <a:xfrm>
            <a:off x="500034" y="1214422"/>
            <a:ext cx="8215370" cy="2246769"/>
          </a:xfrm>
          <a:prstGeom prst="rect">
            <a:avLst/>
          </a:prstGeom>
          <a:noFill/>
        </p:spPr>
        <p:txBody>
          <a:bodyPr wrap="square" rtlCol="0">
            <a:spAutoFit/>
          </a:bodyPr>
          <a:lstStyle/>
          <a:p>
            <a:r>
              <a:rPr lang="en-US" sz="2800" b="1" dirty="0" smtClean="0">
                <a:solidFill>
                  <a:srgbClr val="C00000"/>
                </a:solidFill>
              </a:rPr>
              <a:t>C-Connotation: </a:t>
            </a:r>
          </a:p>
          <a:p>
            <a:r>
              <a:rPr lang="en-US" sz="2800" dirty="0" smtClean="0"/>
              <a:t>looking for use of figurative language.  This can include, but is not limited to:</a:t>
            </a:r>
          </a:p>
          <a:p>
            <a:r>
              <a:rPr lang="en-US" sz="2800" dirty="0" smtClean="0"/>
              <a:t/>
            </a:r>
            <a:br>
              <a:rPr lang="en-US" sz="2800" dirty="0" smtClean="0"/>
            </a:br>
            <a:endParaRPr lang="en-CA" sz="28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8">
                                            <p:txEl>
                                              <p:pRg st="1" end="1"/>
                                            </p:txEl>
                                          </p:spTgt>
                                        </p:tgtEl>
                                        <p:attrNameLst>
                                          <p:attrName>style.visibility</p:attrName>
                                        </p:attrNameLst>
                                      </p:cBhvr>
                                      <p:to>
                                        <p:strVal val="visible"/>
                                      </p:to>
                                    </p:set>
                                    <p:animEffect transition="in" filter="blinds(horizontal)">
                                      <p:cBhvr>
                                        <p:cTn id="7" dur="500"/>
                                        <p:tgtEl>
                                          <p:spTgt spid="8">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5">
                                            <p:txEl>
                                              <p:pRg st="0" end="0"/>
                                            </p:txEl>
                                          </p:spTgt>
                                        </p:tgtEl>
                                        <p:attrNameLst>
                                          <p:attrName>style.visibility</p:attrName>
                                        </p:attrNameLst>
                                      </p:cBhvr>
                                      <p:to>
                                        <p:strVal val="visible"/>
                                      </p:to>
                                    </p:set>
                                    <p:animEffect transition="in" filter="blinds(horizontal)">
                                      <p:cBhvr>
                                        <p:cTn id="12" dur="500"/>
                                        <p:tgtEl>
                                          <p:spTgt spid="5">
                                            <p:txEl>
                                              <p:pRg st="0" end="0"/>
                                            </p:txEl>
                                          </p:spTgt>
                                        </p:tgtEl>
                                      </p:cBhvr>
                                    </p:animEffect>
                                  </p:childTnLst>
                                </p:cTn>
                              </p:par>
                              <p:par>
                                <p:cTn id="13" presetID="3" presetClass="entr" presetSubtype="10" fill="hold" nodeType="withEffect">
                                  <p:stCondLst>
                                    <p:cond delay="0"/>
                                  </p:stCondLst>
                                  <p:childTnLst>
                                    <p:set>
                                      <p:cBhvr>
                                        <p:cTn id="14" dur="1" fill="hold">
                                          <p:stCondLst>
                                            <p:cond delay="0"/>
                                          </p:stCondLst>
                                        </p:cTn>
                                        <p:tgtEl>
                                          <p:spTgt spid="5">
                                            <p:txEl>
                                              <p:pRg st="1" end="1"/>
                                            </p:txEl>
                                          </p:spTgt>
                                        </p:tgtEl>
                                        <p:attrNameLst>
                                          <p:attrName>style.visibility</p:attrName>
                                        </p:attrNameLst>
                                      </p:cBhvr>
                                      <p:to>
                                        <p:strVal val="visible"/>
                                      </p:to>
                                    </p:set>
                                    <p:animEffect transition="in" filter="blinds(horizontal)">
                                      <p:cBhvr>
                                        <p:cTn id="15" dur="500"/>
                                        <p:tgtEl>
                                          <p:spTgt spid="5">
                                            <p:txEl>
                                              <p:pRg st="1" end="1"/>
                                            </p:txEl>
                                          </p:spTgt>
                                        </p:tgtEl>
                                      </p:cBhvr>
                                    </p:animEffect>
                                  </p:childTnLst>
                                </p:cTn>
                              </p:par>
                              <p:par>
                                <p:cTn id="16" presetID="3" presetClass="entr" presetSubtype="10" fill="hold" nodeType="withEffect">
                                  <p:stCondLst>
                                    <p:cond delay="0"/>
                                  </p:stCondLst>
                                  <p:childTnLst>
                                    <p:set>
                                      <p:cBhvr>
                                        <p:cTn id="17" dur="1" fill="hold">
                                          <p:stCondLst>
                                            <p:cond delay="0"/>
                                          </p:stCondLst>
                                        </p:cTn>
                                        <p:tgtEl>
                                          <p:spTgt spid="5">
                                            <p:txEl>
                                              <p:pRg st="2" end="2"/>
                                            </p:txEl>
                                          </p:spTgt>
                                        </p:tgtEl>
                                        <p:attrNameLst>
                                          <p:attrName>style.visibility</p:attrName>
                                        </p:attrNameLst>
                                      </p:cBhvr>
                                      <p:to>
                                        <p:strVal val="visible"/>
                                      </p:to>
                                    </p:set>
                                    <p:animEffect transition="in" filter="blinds(horizontal)">
                                      <p:cBhvr>
                                        <p:cTn id="18" dur="500"/>
                                        <p:tgtEl>
                                          <p:spTgt spid="5">
                                            <p:txEl>
                                              <p:pRg st="2" end="2"/>
                                            </p:txEl>
                                          </p:spTgt>
                                        </p:tgtEl>
                                      </p:cBhvr>
                                    </p:animEffect>
                                  </p:childTnLst>
                                </p:cTn>
                              </p:par>
                              <p:par>
                                <p:cTn id="19" presetID="3" presetClass="entr" presetSubtype="10" fill="hold" nodeType="withEffect">
                                  <p:stCondLst>
                                    <p:cond delay="0"/>
                                  </p:stCondLst>
                                  <p:childTnLst>
                                    <p:set>
                                      <p:cBhvr>
                                        <p:cTn id="20" dur="1" fill="hold">
                                          <p:stCondLst>
                                            <p:cond delay="0"/>
                                          </p:stCondLst>
                                        </p:cTn>
                                        <p:tgtEl>
                                          <p:spTgt spid="5">
                                            <p:txEl>
                                              <p:pRg st="3" end="3"/>
                                            </p:txEl>
                                          </p:spTgt>
                                        </p:tgtEl>
                                        <p:attrNameLst>
                                          <p:attrName>style.visibility</p:attrName>
                                        </p:attrNameLst>
                                      </p:cBhvr>
                                      <p:to>
                                        <p:strVal val="visible"/>
                                      </p:to>
                                    </p:set>
                                    <p:animEffect transition="in" filter="blinds(horizontal)">
                                      <p:cBhvr>
                                        <p:cTn id="21" dur="500"/>
                                        <p:tgtEl>
                                          <p:spTgt spid="5">
                                            <p:txEl>
                                              <p:pRg st="3" end="3"/>
                                            </p:txEl>
                                          </p:spTgt>
                                        </p:tgtEl>
                                      </p:cBhvr>
                                    </p:animEffect>
                                  </p:childTnLst>
                                </p:cTn>
                              </p:par>
                              <p:par>
                                <p:cTn id="22" presetID="3" presetClass="entr" presetSubtype="10" fill="hold" nodeType="withEffect">
                                  <p:stCondLst>
                                    <p:cond delay="0"/>
                                  </p:stCondLst>
                                  <p:childTnLst>
                                    <p:set>
                                      <p:cBhvr>
                                        <p:cTn id="23" dur="1" fill="hold">
                                          <p:stCondLst>
                                            <p:cond delay="0"/>
                                          </p:stCondLst>
                                        </p:cTn>
                                        <p:tgtEl>
                                          <p:spTgt spid="5">
                                            <p:txEl>
                                              <p:pRg st="4" end="4"/>
                                            </p:txEl>
                                          </p:spTgt>
                                        </p:tgtEl>
                                        <p:attrNameLst>
                                          <p:attrName>style.visibility</p:attrName>
                                        </p:attrNameLst>
                                      </p:cBhvr>
                                      <p:to>
                                        <p:strVal val="visible"/>
                                      </p:to>
                                    </p:set>
                                    <p:animEffect transition="in" filter="blinds(horizontal)">
                                      <p:cBhvr>
                                        <p:cTn id="24" dur="500"/>
                                        <p:tgtEl>
                                          <p:spTgt spid="5">
                                            <p:txEl>
                                              <p:pRg st="4" end="4"/>
                                            </p:txEl>
                                          </p:spTgt>
                                        </p:tgtEl>
                                      </p:cBhvr>
                                    </p:animEffect>
                                  </p:childTnLst>
                                </p:cTn>
                              </p:par>
                              <p:par>
                                <p:cTn id="25" presetID="3" presetClass="entr" presetSubtype="10" fill="hold" nodeType="withEffect">
                                  <p:stCondLst>
                                    <p:cond delay="0"/>
                                  </p:stCondLst>
                                  <p:childTnLst>
                                    <p:set>
                                      <p:cBhvr>
                                        <p:cTn id="26" dur="1" fill="hold">
                                          <p:stCondLst>
                                            <p:cond delay="0"/>
                                          </p:stCondLst>
                                        </p:cTn>
                                        <p:tgtEl>
                                          <p:spTgt spid="5">
                                            <p:txEl>
                                              <p:pRg st="5" end="5"/>
                                            </p:txEl>
                                          </p:spTgt>
                                        </p:tgtEl>
                                        <p:attrNameLst>
                                          <p:attrName>style.visibility</p:attrName>
                                        </p:attrNameLst>
                                      </p:cBhvr>
                                      <p:to>
                                        <p:strVal val="visible"/>
                                      </p:to>
                                    </p:set>
                                    <p:animEffect transition="in" filter="blinds(horizontal)">
                                      <p:cBhvr>
                                        <p:cTn id="27" dur="500"/>
                                        <p:tgtEl>
                                          <p:spTgt spid="5">
                                            <p:txEl>
                                              <p:pRg st="5" end="5"/>
                                            </p:txEl>
                                          </p:spTgt>
                                        </p:tgtEl>
                                      </p:cBhvr>
                                    </p:animEffect>
                                  </p:childTnLst>
                                </p:cTn>
                              </p:par>
                              <p:par>
                                <p:cTn id="28" presetID="3" presetClass="entr" presetSubtype="10" fill="hold" nodeType="withEffect">
                                  <p:stCondLst>
                                    <p:cond delay="0"/>
                                  </p:stCondLst>
                                  <p:childTnLst>
                                    <p:set>
                                      <p:cBhvr>
                                        <p:cTn id="29" dur="1" fill="hold">
                                          <p:stCondLst>
                                            <p:cond delay="0"/>
                                          </p:stCondLst>
                                        </p:cTn>
                                        <p:tgtEl>
                                          <p:spTgt spid="5">
                                            <p:txEl>
                                              <p:pRg st="6" end="6"/>
                                            </p:txEl>
                                          </p:spTgt>
                                        </p:tgtEl>
                                        <p:attrNameLst>
                                          <p:attrName>style.visibility</p:attrName>
                                        </p:attrNameLst>
                                      </p:cBhvr>
                                      <p:to>
                                        <p:strVal val="visible"/>
                                      </p:to>
                                    </p:set>
                                    <p:animEffect transition="in" filter="blinds(horizontal)">
                                      <p:cBhvr>
                                        <p:cTn id="30" dur="500"/>
                                        <p:tgtEl>
                                          <p:spTgt spid="5">
                                            <p:txEl>
                                              <p:pRg st="6" end="6"/>
                                            </p:txEl>
                                          </p:spTgt>
                                        </p:tgtEl>
                                      </p:cBhvr>
                                    </p:animEffect>
                                  </p:childTnLst>
                                </p:cTn>
                              </p:par>
                              <p:par>
                                <p:cTn id="31" presetID="3" presetClass="entr" presetSubtype="10" fill="hold" nodeType="withEffect">
                                  <p:stCondLst>
                                    <p:cond delay="0"/>
                                  </p:stCondLst>
                                  <p:childTnLst>
                                    <p:set>
                                      <p:cBhvr>
                                        <p:cTn id="32" dur="1" fill="hold">
                                          <p:stCondLst>
                                            <p:cond delay="0"/>
                                          </p:stCondLst>
                                        </p:cTn>
                                        <p:tgtEl>
                                          <p:spTgt spid="5">
                                            <p:txEl>
                                              <p:pRg st="7" end="7"/>
                                            </p:txEl>
                                          </p:spTgt>
                                        </p:tgtEl>
                                        <p:attrNameLst>
                                          <p:attrName>style.visibility</p:attrName>
                                        </p:attrNameLst>
                                      </p:cBhvr>
                                      <p:to>
                                        <p:strVal val="visible"/>
                                      </p:to>
                                    </p:set>
                                    <p:animEffect transition="in" filter="blinds(horizontal)">
                                      <p:cBhvr>
                                        <p:cTn id="33" dur="500"/>
                                        <p:tgtEl>
                                          <p:spTgt spid="5">
                                            <p:txEl>
                                              <p:pRg st="7" end="7"/>
                                            </p:txEl>
                                          </p:spTgt>
                                        </p:tgtEl>
                                      </p:cBhvr>
                                    </p:animEffect>
                                  </p:childTnLst>
                                </p:cTn>
                              </p:par>
                            </p:childTnLst>
                          </p:cTn>
                        </p:par>
                      </p:childTnLst>
                    </p:cTn>
                  </p:par>
                  <p:par>
                    <p:cTn id="34" fill="hold">
                      <p:stCondLst>
                        <p:cond delay="indefinite"/>
                      </p:stCondLst>
                      <p:childTnLst>
                        <p:par>
                          <p:cTn id="35" fill="hold">
                            <p:stCondLst>
                              <p:cond delay="0"/>
                            </p:stCondLst>
                            <p:childTnLst>
                              <p:par>
                                <p:cTn id="36" presetID="3" presetClass="entr" presetSubtype="10" fill="hold" nodeType="clickEffect">
                                  <p:stCondLst>
                                    <p:cond delay="0"/>
                                  </p:stCondLst>
                                  <p:childTnLst>
                                    <p:set>
                                      <p:cBhvr>
                                        <p:cTn id="37" dur="1" fill="hold">
                                          <p:stCondLst>
                                            <p:cond delay="0"/>
                                          </p:stCondLst>
                                        </p:cTn>
                                        <p:tgtEl>
                                          <p:spTgt spid="7">
                                            <p:txEl>
                                              <p:pRg st="0" end="0"/>
                                            </p:txEl>
                                          </p:spTgt>
                                        </p:tgtEl>
                                        <p:attrNameLst>
                                          <p:attrName>style.visibility</p:attrName>
                                        </p:attrNameLst>
                                      </p:cBhvr>
                                      <p:to>
                                        <p:strVal val="visible"/>
                                      </p:to>
                                    </p:set>
                                    <p:animEffect transition="in" filter="blinds(horizontal)">
                                      <p:cBhvr>
                                        <p:cTn id="38" dur="500"/>
                                        <p:tgtEl>
                                          <p:spTgt spid="7">
                                            <p:txEl>
                                              <p:pRg st="0" end="0"/>
                                            </p:txEl>
                                          </p:spTgt>
                                        </p:tgtEl>
                                      </p:cBhvr>
                                    </p:animEffect>
                                  </p:childTnLst>
                                </p:cTn>
                              </p:par>
                              <p:par>
                                <p:cTn id="39" presetID="3" presetClass="entr" presetSubtype="10" fill="hold" nodeType="withEffect">
                                  <p:stCondLst>
                                    <p:cond delay="0"/>
                                  </p:stCondLst>
                                  <p:childTnLst>
                                    <p:set>
                                      <p:cBhvr>
                                        <p:cTn id="40" dur="1" fill="hold">
                                          <p:stCondLst>
                                            <p:cond delay="0"/>
                                          </p:stCondLst>
                                        </p:cTn>
                                        <p:tgtEl>
                                          <p:spTgt spid="7">
                                            <p:txEl>
                                              <p:pRg st="1" end="1"/>
                                            </p:txEl>
                                          </p:spTgt>
                                        </p:tgtEl>
                                        <p:attrNameLst>
                                          <p:attrName>style.visibility</p:attrName>
                                        </p:attrNameLst>
                                      </p:cBhvr>
                                      <p:to>
                                        <p:strVal val="visible"/>
                                      </p:to>
                                    </p:set>
                                    <p:animEffect transition="in" filter="blinds(horizontal)">
                                      <p:cBhvr>
                                        <p:cTn id="41" dur="500"/>
                                        <p:tgtEl>
                                          <p:spTgt spid="7">
                                            <p:txEl>
                                              <p:pRg st="1" end="1"/>
                                            </p:txEl>
                                          </p:spTgt>
                                        </p:tgtEl>
                                      </p:cBhvr>
                                    </p:animEffect>
                                  </p:childTnLst>
                                </p:cTn>
                              </p:par>
                              <p:par>
                                <p:cTn id="42" presetID="3" presetClass="entr" presetSubtype="10" fill="hold" nodeType="withEffect">
                                  <p:stCondLst>
                                    <p:cond delay="0"/>
                                  </p:stCondLst>
                                  <p:childTnLst>
                                    <p:set>
                                      <p:cBhvr>
                                        <p:cTn id="43" dur="1" fill="hold">
                                          <p:stCondLst>
                                            <p:cond delay="0"/>
                                          </p:stCondLst>
                                        </p:cTn>
                                        <p:tgtEl>
                                          <p:spTgt spid="7">
                                            <p:txEl>
                                              <p:pRg st="2" end="2"/>
                                            </p:txEl>
                                          </p:spTgt>
                                        </p:tgtEl>
                                        <p:attrNameLst>
                                          <p:attrName>style.visibility</p:attrName>
                                        </p:attrNameLst>
                                      </p:cBhvr>
                                      <p:to>
                                        <p:strVal val="visible"/>
                                      </p:to>
                                    </p:set>
                                    <p:animEffect transition="in" filter="blinds(horizontal)">
                                      <p:cBhvr>
                                        <p:cTn id="44" dur="500"/>
                                        <p:tgtEl>
                                          <p:spTgt spid="7">
                                            <p:txEl>
                                              <p:pRg st="2" end="2"/>
                                            </p:txEl>
                                          </p:spTgt>
                                        </p:tgtEl>
                                      </p:cBhvr>
                                    </p:animEffect>
                                  </p:childTnLst>
                                </p:cTn>
                              </p:par>
                              <p:par>
                                <p:cTn id="45" presetID="3" presetClass="entr" presetSubtype="10" fill="hold" nodeType="withEffect">
                                  <p:stCondLst>
                                    <p:cond delay="0"/>
                                  </p:stCondLst>
                                  <p:childTnLst>
                                    <p:set>
                                      <p:cBhvr>
                                        <p:cTn id="46" dur="1" fill="hold">
                                          <p:stCondLst>
                                            <p:cond delay="0"/>
                                          </p:stCondLst>
                                        </p:cTn>
                                        <p:tgtEl>
                                          <p:spTgt spid="7">
                                            <p:txEl>
                                              <p:pRg st="3" end="3"/>
                                            </p:txEl>
                                          </p:spTgt>
                                        </p:tgtEl>
                                        <p:attrNameLst>
                                          <p:attrName>style.visibility</p:attrName>
                                        </p:attrNameLst>
                                      </p:cBhvr>
                                      <p:to>
                                        <p:strVal val="visible"/>
                                      </p:to>
                                    </p:set>
                                    <p:animEffect transition="in" filter="blinds(horizontal)">
                                      <p:cBhvr>
                                        <p:cTn id="47" dur="500"/>
                                        <p:tgtEl>
                                          <p:spTgt spid="7">
                                            <p:txEl>
                                              <p:pRg st="3" end="3"/>
                                            </p:txEl>
                                          </p:spTgt>
                                        </p:tgtEl>
                                      </p:cBhvr>
                                    </p:animEffect>
                                  </p:childTnLst>
                                </p:cTn>
                              </p:par>
                              <p:par>
                                <p:cTn id="48" presetID="3" presetClass="entr" presetSubtype="10" fill="hold" nodeType="withEffect">
                                  <p:stCondLst>
                                    <p:cond delay="0"/>
                                  </p:stCondLst>
                                  <p:childTnLst>
                                    <p:set>
                                      <p:cBhvr>
                                        <p:cTn id="49" dur="1" fill="hold">
                                          <p:stCondLst>
                                            <p:cond delay="0"/>
                                          </p:stCondLst>
                                        </p:cTn>
                                        <p:tgtEl>
                                          <p:spTgt spid="7">
                                            <p:txEl>
                                              <p:pRg st="4" end="4"/>
                                            </p:txEl>
                                          </p:spTgt>
                                        </p:tgtEl>
                                        <p:attrNameLst>
                                          <p:attrName>style.visibility</p:attrName>
                                        </p:attrNameLst>
                                      </p:cBhvr>
                                      <p:to>
                                        <p:strVal val="visible"/>
                                      </p:to>
                                    </p:set>
                                    <p:animEffect transition="in" filter="blinds(horizontal)">
                                      <p:cBhvr>
                                        <p:cTn id="50" dur="500"/>
                                        <p:tgtEl>
                                          <p:spTgt spid="7">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tx2">
              <a:lumMod val="20000"/>
              <a:lumOff val="80000"/>
            </a:schemeClr>
          </a:solidFill>
        </p:spPr>
        <p:txBody>
          <a:bodyPr>
            <a:normAutofit fontScale="90000"/>
          </a:bodyPr>
          <a:lstStyle/>
          <a:p>
            <a:r>
              <a:rPr lang="en-US" dirty="0" smtClean="0"/>
              <a:t>TP- C</a:t>
            </a:r>
            <a:r>
              <a:rPr lang="en-US" sz="8900" dirty="0" smtClean="0">
                <a:solidFill>
                  <a:srgbClr val="C00000"/>
                </a:solidFill>
              </a:rPr>
              <a:t>A</a:t>
            </a:r>
            <a:r>
              <a:rPr lang="en-US" dirty="0" smtClean="0"/>
              <a:t>STT</a:t>
            </a:r>
            <a:endParaRPr lang="en-CA" dirty="0"/>
          </a:p>
        </p:txBody>
      </p:sp>
      <p:sp>
        <p:nvSpPr>
          <p:cNvPr id="3" name="Content Placeholder 2"/>
          <p:cNvSpPr>
            <a:spLocks noGrp="1"/>
          </p:cNvSpPr>
          <p:nvPr>
            <p:ph idx="1"/>
          </p:nvPr>
        </p:nvSpPr>
        <p:spPr/>
        <p:txBody>
          <a:bodyPr/>
          <a:lstStyle/>
          <a:p>
            <a:pPr>
              <a:buNone/>
            </a:pPr>
            <a:r>
              <a:rPr lang="en-US" dirty="0" smtClean="0"/>
              <a:t>   </a:t>
            </a:r>
            <a:r>
              <a:rPr lang="en-US" sz="4000" b="1" dirty="0" smtClean="0">
                <a:solidFill>
                  <a:srgbClr val="C00000"/>
                </a:solidFill>
              </a:rPr>
              <a:t>A-Attitude: </a:t>
            </a:r>
          </a:p>
          <a:p>
            <a:pPr>
              <a:buNone/>
            </a:pPr>
            <a:r>
              <a:rPr lang="en-US" sz="4000" dirty="0" smtClean="0"/>
              <a:t>   Whose attitudes are being expressed in the poem?  </a:t>
            </a:r>
          </a:p>
          <a:p>
            <a:pPr>
              <a:buNone/>
            </a:pPr>
            <a:r>
              <a:rPr lang="en-US" sz="4000" dirty="0" smtClean="0"/>
              <a:t>   What attitudes do these perspectives convey?  </a:t>
            </a:r>
          </a:p>
          <a:p>
            <a:pPr>
              <a:buNone/>
            </a:pPr>
            <a:r>
              <a:rPr lang="en-US" sz="4000" dirty="0" smtClean="0"/>
              <a:t>   What things are the attitudes about?</a:t>
            </a:r>
            <a:endParaRPr lang="en-CA" sz="4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linds(horizont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linds(horizont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linds(horizontal)">
                                      <p:cBhvr>
                                        <p:cTn id="17"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tx2">
              <a:lumMod val="20000"/>
              <a:lumOff val="80000"/>
            </a:schemeClr>
          </a:solidFill>
        </p:spPr>
        <p:txBody>
          <a:bodyPr>
            <a:normAutofit fontScale="90000"/>
          </a:bodyPr>
          <a:lstStyle/>
          <a:p>
            <a:r>
              <a:rPr lang="en-US" dirty="0" smtClean="0"/>
              <a:t>TP- CA</a:t>
            </a:r>
            <a:r>
              <a:rPr lang="en-US" sz="8900" dirty="0" smtClean="0">
                <a:solidFill>
                  <a:srgbClr val="C00000"/>
                </a:solidFill>
              </a:rPr>
              <a:t>S</a:t>
            </a:r>
            <a:r>
              <a:rPr lang="en-US" dirty="0" smtClean="0"/>
              <a:t>TT</a:t>
            </a:r>
            <a:endParaRPr lang="en-CA" dirty="0"/>
          </a:p>
        </p:txBody>
      </p:sp>
      <p:sp>
        <p:nvSpPr>
          <p:cNvPr id="3" name="Content Placeholder 2"/>
          <p:cNvSpPr>
            <a:spLocks noGrp="1"/>
          </p:cNvSpPr>
          <p:nvPr>
            <p:ph idx="1"/>
          </p:nvPr>
        </p:nvSpPr>
        <p:spPr/>
        <p:txBody>
          <a:bodyPr/>
          <a:lstStyle/>
          <a:p>
            <a:pPr>
              <a:buNone/>
            </a:pPr>
            <a:r>
              <a:rPr lang="en-US" dirty="0" smtClean="0"/>
              <a:t>   </a:t>
            </a:r>
            <a:r>
              <a:rPr lang="en-US" sz="4000" dirty="0" smtClean="0">
                <a:solidFill>
                  <a:srgbClr val="C00000"/>
                </a:solidFill>
              </a:rPr>
              <a:t>S-Shifts: </a:t>
            </a:r>
          </a:p>
          <a:p>
            <a:pPr>
              <a:buNone/>
            </a:pPr>
            <a:r>
              <a:rPr lang="en-US" sz="4000" dirty="0" smtClean="0"/>
              <a:t>   Looking for shifts in tone, action, structure and perspective. </a:t>
            </a:r>
          </a:p>
          <a:p>
            <a:pPr>
              <a:buNone/>
            </a:pPr>
            <a:r>
              <a:rPr lang="en-US" sz="4000" dirty="0" smtClean="0"/>
              <a:t>   How do these shifts affect the poem?</a:t>
            </a:r>
            <a:endParaRPr lang="en-CA" sz="4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linds(horizont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linds(horizontal)">
                                      <p:cBhvr>
                                        <p:cTn id="1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tx2">
              <a:lumMod val="20000"/>
              <a:lumOff val="80000"/>
            </a:schemeClr>
          </a:solidFill>
        </p:spPr>
        <p:txBody>
          <a:bodyPr>
            <a:normAutofit fontScale="90000"/>
          </a:bodyPr>
          <a:lstStyle/>
          <a:p>
            <a:r>
              <a:rPr lang="en-US" dirty="0" smtClean="0"/>
              <a:t>TP- CAS</a:t>
            </a:r>
            <a:r>
              <a:rPr lang="en-US" sz="8900" dirty="0" smtClean="0">
                <a:solidFill>
                  <a:srgbClr val="C00000"/>
                </a:solidFill>
              </a:rPr>
              <a:t>T</a:t>
            </a:r>
            <a:r>
              <a:rPr lang="en-US" dirty="0" smtClean="0"/>
              <a:t>T</a:t>
            </a:r>
            <a:endParaRPr lang="en-CA" dirty="0"/>
          </a:p>
        </p:txBody>
      </p:sp>
      <p:sp>
        <p:nvSpPr>
          <p:cNvPr id="3" name="Content Placeholder 2"/>
          <p:cNvSpPr>
            <a:spLocks noGrp="1"/>
          </p:cNvSpPr>
          <p:nvPr>
            <p:ph idx="1"/>
          </p:nvPr>
        </p:nvSpPr>
        <p:spPr/>
        <p:txBody>
          <a:bodyPr>
            <a:normAutofit/>
          </a:bodyPr>
          <a:lstStyle/>
          <a:p>
            <a:pPr>
              <a:buNone/>
            </a:pPr>
            <a:r>
              <a:rPr lang="en-US" sz="4000" dirty="0" smtClean="0"/>
              <a:t>   </a:t>
            </a:r>
            <a:r>
              <a:rPr lang="en-US" sz="4000" dirty="0" smtClean="0">
                <a:solidFill>
                  <a:srgbClr val="C00000"/>
                </a:solidFill>
              </a:rPr>
              <a:t>T-Title: </a:t>
            </a:r>
          </a:p>
          <a:p>
            <a:pPr>
              <a:buNone/>
            </a:pPr>
            <a:r>
              <a:rPr lang="en-US" sz="4000" dirty="0" smtClean="0"/>
              <a:t>   Re-evaluate the title as it pertains to the poem.</a:t>
            </a:r>
            <a:endParaRPr lang="en-CA" sz="4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linds(horizontal)">
                                      <p:cBhvr>
                                        <p:cTn id="7"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683</TotalTime>
  <Words>2397</Words>
  <Application>Microsoft Office PowerPoint</Application>
  <PresentationFormat>On-screen Show (4:3)</PresentationFormat>
  <Paragraphs>289</Paragraphs>
  <Slides>30</Slides>
  <Notes>28</Notes>
  <HiddenSlides>0</HiddenSlides>
  <MMClips>0</MMClips>
  <ScaleCrop>false</ScaleCrop>
  <HeadingPairs>
    <vt:vector size="4" baseType="variant">
      <vt:variant>
        <vt:lpstr>Theme</vt:lpstr>
      </vt:variant>
      <vt:variant>
        <vt:i4>1</vt:i4>
      </vt:variant>
      <vt:variant>
        <vt:lpstr>Slide Titles</vt:lpstr>
      </vt:variant>
      <vt:variant>
        <vt:i4>30</vt:i4>
      </vt:variant>
    </vt:vector>
  </HeadingPairs>
  <TitlesOfParts>
    <vt:vector size="31" baseType="lpstr">
      <vt:lpstr>Office Theme</vt:lpstr>
      <vt:lpstr>Slide 1</vt:lpstr>
      <vt:lpstr>Each letter in the mnemonic TP-CASTT represents a something you will look at in the poem:</vt:lpstr>
      <vt:lpstr>Slide 3</vt:lpstr>
      <vt:lpstr>TP- CASTT</vt:lpstr>
      <vt:lpstr>TP- CASTT</vt:lpstr>
      <vt:lpstr>TP- CASTT</vt:lpstr>
      <vt:lpstr>TP- CASTT</vt:lpstr>
      <vt:lpstr>TP- CASTT</vt:lpstr>
      <vt:lpstr>TP- CASTT</vt:lpstr>
      <vt:lpstr>TP- CASTT</vt:lpstr>
      <vt:lpstr>Poem for the sample analysis:</vt:lpstr>
      <vt:lpstr>T-title: The denotative meaning of the title words, without reference to the poem.</vt:lpstr>
      <vt:lpstr>P-paraphrase (1 of 5): Put the poem, sentence-by-sentence, in your own words.  </vt:lpstr>
      <vt:lpstr>P-paraphrase continued (2 of 5): </vt:lpstr>
      <vt:lpstr>P-paraphrase continued (3 of 5): </vt:lpstr>
      <vt:lpstr>P-paraphrase continued (4 of 5): </vt:lpstr>
      <vt:lpstr>P-paraphrase continued (5 of 5): </vt:lpstr>
      <vt:lpstr>C-connotation: looking for use of figurative language.</vt:lpstr>
      <vt:lpstr>C-connotation: looking for use of figurative language.</vt:lpstr>
      <vt:lpstr>C-connotation: looking for use of figurative language.</vt:lpstr>
      <vt:lpstr>A-attitude: Whose attitudes are being expressed in the poem?  </vt:lpstr>
      <vt:lpstr>A- Attitude: What attitudes do these perspectives convey?  What things are the attitudes about?</vt:lpstr>
      <vt:lpstr>A- Attitude: What attitudes do these perspectives convey?  What things are the attitudes about?</vt:lpstr>
      <vt:lpstr>S-shifts: Looking for shifts in tone, action, structure and perspective. How do these shifts affect the poem?</vt:lpstr>
      <vt:lpstr>S-shifts: Shift in the perspective/ vantage point from which money communicates to the girl </vt:lpstr>
      <vt:lpstr>S-shifts: Shift in the tone / how money speaks to the girl </vt:lpstr>
      <vt:lpstr>S-shifts: Shift from present to future </vt:lpstr>
      <vt:lpstr>T-title: re-evaluate the title as it pertains to the poem</vt:lpstr>
      <vt:lpstr>T-theme: What are the main subjects in the poem?  What is the poet suggesting about these subjects (and how they relate to each other)?  Why is this important?</vt:lpstr>
      <vt:lpstr>T-theme: What are the main subjects in the poem?  What is the poet suggesting about these subjects (and how they relate to each other)?  Why is this important?</vt:lpstr>
    </vt:vector>
  </TitlesOfParts>
  <Company>PDSB</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Peel District School Board</dc:creator>
  <cp:lastModifiedBy>Peel District School Board</cp:lastModifiedBy>
  <cp:revision>142</cp:revision>
  <dcterms:created xsi:type="dcterms:W3CDTF">2012-03-16T02:30:26Z</dcterms:created>
  <dcterms:modified xsi:type="dcterms:W3CDTF">2012-03-30T00:30:42Z</dcterms:modified>
</cp:coreProperties>
</file>

<file path=docProps/thumbnail.jpeg>
</file>